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notesMasterIdLst>
    <p:notesMasterId r:id="rId23"/>
  </p:notesMasterIdLst>
  <p:sldIdLst>
    <p:sldId id="256" r:id="rId2"/>
    <p:sldId id="257" r:id="rId3"/>
    <p:sldId id="258" r:id="rId4"/>
    <p:sldId id="259" r:id="rId5"/>
    <p:sldId id="260" r:id="rId6"/>
    <p:sldId id="261" r:id="rId7"/>
    <p:sldId id="264" r:id="rId8"/>
    <p:sldId id="262" r:id="rId9"/>
    <p:sldId id="266" r:id="rId10"/>
    <p:sldId id="273" r:id="rId11"/>
    <p:sldId id="263" r:id="rId12"/>
    <p:sldId id="274" r:id="rId13"/>
    <p:sldId id="275" r:id="rId14"/>
    <p:sldId id="272" r:id="rId15"/>
    <p:sldId id="271" r:id="rId16"/>
    <p:sldId id="277" r:id="rId17"/>
    <p:sldId id="270" r:id="rId18"/>
    <p:sldId id="269" r:id="rId19"/>
    <p:sldId id="268" r:id="rId20"/>
    <p:sldId id="267" r:id="rId21"/>
    <p:sldId id="265" r:id="rId22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90" y="7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DD485E-3591-42F4-90D3-DC4E4A2B36AF}" type="datetimeFigureOut">
              <a:rPr lang="th-TH" smtClean="0"/>
              <a:t>18/07/67</a:t>
            </a:fld>
            <a:endParaRPr lang="th-TH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h-TH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50C722-280A-4AC8-BF47-6F88B9248155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3423055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B0EBEF9D-23D8-4669-9A18-E8404EFD8544}" type="datetime1">
              <a:rPr lang="th-TH" smtClean="0"/>
              <a:t>18/07/67</a:t>
            </a:fld>
            <a:endParaRPr lang="th-TH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/>
              <a:t>Asst. Prof.Kawinphat  Lertpongmanee</a:t>
            </a:r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4EDB9604-6C21-48B9-9102-90424CAF6F5B}" type="slidenum">
              <a:rPr lang="th-TH" smtClean="0"/>
              <a:t>‹#›</a:t>
            </a:fld>
            <a:endParaRPr lang="th-TH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91C3B-8061-4F06-9FC5-E261DB117222}" type="datetime1">
              <a:rPr lang="th-TH" smtClean="0"/>
              <a:t>18/07/67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Asst. Prof.Kawinphat  Lertpongmanee</a:t>
            </a:r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EB915-D75E-4908-886C-29B785F31C16}" type="datetime1">
              <a:rPr lang="th-TH" smtClean="0"/>
              <a:t>18/07/67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Asst. Prof.Kawinphat  Lertpongmanee</a:t>
            </a:r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82638-0EF5-4F38-98D7-FCD493924442}" type="datetime1">
              <a:rPr lang="th-TH" smtClean="0"/>
              <a:t>18/07/67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Asst. Prof.Kawinphat  Lertpongmanee</a:t>
            </a:r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E7555F-E599-4209-B714-4DBFDEC2A009}" type="datetime1">
              <a:rPr lang="th-TH" smtClean="0"/>
              <a:t>18/07/67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Asst. Prof.Kawinphat  Lertpongmanee</a:t>
            </a:r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6A904-33A1-4B67-9EB3-7EB8B7163D80}" type="datetime1">
              <a:rPr lang="th-TH" smtClean="0"/>
              <a:t>18/07/67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Asst. Prof.Kawinphat  Lertpongmanee</a:t>
            </a:r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‹#›</a:t>
            </a:fld>
            <a:endParaRPr lang="th-TH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FB3CB-CAAB-43BF-9AD3-EA40C5524BD2}" type="datetime1">
              <a:rPr lang="th-TH" smtClean="0"/>
              <a:t>18/07/67</a:t>
            </a:fld>
            <a:endParaRPr lang="th-T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Asst. Prof.Kawinphat  Lertpongmanee</a:t>
            </a:r>
            <a:endParaRPr lang="th-T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E24B0-E90F-491B-832E-0C5DC325A2CF}" type="datetime1">
              <a:rPr lang="th-TH" smtClean="0"/>
              <a:t>18/07/67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Asst. Prof.Kawinphat  Lertpongmanee</a:t>
            </a:r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912C3-3D22-4D11-9151-45C7F199A170}" type="datetime1">
              <a:rPr lang="th-TH" smtClean="0"/>
              <a:t>18/07/67</a:t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Asst. Prof.Kawinphat  Lertpongmanee</a:t>
            </a:r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DCE82-C0B6-4CEF-85E9-2B25685B774B}" type="datetime1">
              <a:rPr lang="th-TH" smtClean="0"/>
              <a:t>18/07/67</a:t>
            </a:fld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‹#›</a:t>
            </a:fld>
            <a:endParaRPr lang="th-TH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r>
              <a:rPr lang="en-US"/>
              <a:t>Asst. Prof.Kawinphat  Lertpongmanee</a:t>
            </a:r>
            <a:endParaRPr lang="th-TH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69804-A5A1-44A7-885E-43FC26877EAB}" type="datetime1">
              <a:rPr lang="th-TH" smtClean="0"/>
              <a:t>18/07/67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r>
              <a:rPr lang="en-US"/>
              <a:t>Asst. Prof.Kawinphat  Lertpongmanee</a:t>
            </a:r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4BDA567F-D1DF-42D2-9716-1F5EAEE53067}" type="datetime1">
              <a:rPr lang="th-TH" smtClean="0"/>
              <a:t>18/07/67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r>
              <a:rPr lang="en-US"/>
              <a:t>Asst. Prof.Kawinphat  Lertpongmanee</a:t>
            </a:r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4EDB9604-6C21-48B9-9102-90424CAF6F5B}" type="slidenum">
              <a:rPr lang="th-TH" smtClean="0"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th-TH" b="1" dirty="0"/>
              <a:t>	</a:t>
            </a:r>
            <a:r>
              <a:rPr lang="th-TH" sz="5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บทที่ ๑</a:t>
            </a:r>
            <a:br>
              <a:rPr lang="th-TH" sz="5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th-TH" sz="54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03648" y="3598688"/>
            <a:ext cx="8316416" cy="2324100"/>
          </a:xfrm>
        </p:spPr>
        <p:txBody>
          <a:bodyPr>
            <a:noAutofit/>
          </a:bodyPr>
          <a:lstStyle/>
          <a:p>
            <a:pPr algn="ctr">
              <a:spcBef>
                <a:spcPts val="0"/>
              </a:spcBef>
            </a:pPr>
            <a:r>
              <a:rPr lang="th-TH" sz="5400" b="1" dirty="0">
                <a:solidFill>
                  <a:schemeClr val="tx1"/>
                </a:solidFill>
                <a:ea typeface="+mj-ea"/>
              </a:rPr>
              <a:t>หลักการบริหารธุรกิจครอบครัว </a:t>
            </a:r>
          </a:p>
          <a:p>
            <a:pPr algn="ctr">
              <a:spcBef>
                <a:spcPts val="0"/>
              </a:spcBef>
            </a:pPr>
            <a:r>
              <a:rPr lang="th-TH" sz="5400" b="1" dirty="0">
                <a:solidFill>
                  <a:schemeClr val="tx1"/>
                </a:solidFill>
                <a:ea typeface="+mj-ea"/>
              </a:rPr>
              <a:t>และ บทบาทของสมาชิกในธุรกิจครอบครัว</a:t>
            </a:r>
            <a:endParaRPr lang="th-TH" sz="5400" dirty="0">
              <a:solidFill>
                <a:schemeClr val="tx1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367020" y="6354966"/>
            <a:ext cx="2831592" cy="365125"/>
          </a:xfrm>
        </p:spPr>
        <p:txBody>
          <a:bodyPr>
            <a:normAutofit fontScale="92500"/>
          </a:bodyPr>
          <a:lstStyle/>
          <a:p>
            <a:r>
              <a:rPr lang="en-US" b="1" dirty="0">
                <a:solidFill>
                  <a:schemeClr val="tx1"/>
                </a:solidFill>
              </a:rPr>
              <a:t>Asst. </a:t>
            </a:r>
            <a:r>
              <a:rPr lang="en-US" b="1" dirty="0" err="1">
                <a:solidFill>
                  <a:schemeClr val="tx1"/>
                </a:solidFill>
              </a:rPr>
              <a:t>Prof.Kawinphat</a:t>
            </a:r>
            <a:r>
              <a:rPr lang="en-US" b="1" dirty="0">
                <a:solidFill>
                  <a:schemeClr val="tx1"/>
                </a:solidFill>
              </a:rPr>
              <a:t>  </a:t>
            </a:r>
            <a:r>
              <a:rPr lang="en-US" b="1" dirty="0" err="1">
                <a:solidFill>
                  <a:schemeClr val="tx1"/>
                </a:solidFill>
              </a:rPr>
              <a:t>Lertpongmanee</a:t>
            </a:r>
            <a:endParaRPr lang="th-TH" b="1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1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7906221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608" y="548680"/>
            <a:ext cx="7024744" cy="1143000"/>
          </a:xfrm>
        </p:spPr>
        <p:txBody>
          <a:bodyPr>
            <a:normAutofit/>
          </a:bodyPr>
          <a:lstStyle/>
          <a:p>
            <a:r>
              <a:rPr lang="th-TH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UPC" panose="02020603050405020304" pitchFamily="18" charset="-34"/>
                <a:cs typeface="AngsanaUPC" panose="02020603050405020304" pitchFamily="18" charset="-34"/>
              </a:rPr>
              <a:t>ปัญหาสำคัญของธุรกิจครอบครัว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65760" lvl="1" indent="0">
              <a:buNone/>
            </a:pPr>
            <a:r>
              <a:rPr lang="th-TH" sz="3200" b="1" dirty="0">
                <a:latin typeface="AngsanaUPC" panose="02020603050405020304" pitchFamily="18" charset="-34"/>
                <a:cs typeface="AngsanaUPC" panose="02020603050405020304" pitchFamily="18" charset="-34"/>
              </a:rPr>
              <a:t>1. การสรรหาพนักงาน</a:t>
            </a:r>
            <a:r>
              <a:rPr lang="th-TH" sz="3200" dirty="0">
                <a:latin typeface="AngsanaUPC" panose="02020603050405020304" pitchFamily="18" charset="-34"/>
                <a:cs typeface="AngsanaUPC" panose="02020603050405020304" pitchFamily="18" charset="-34"/>
              </a:rPr>
              <a:t>  </a:t>
            </a:r>
          </a:p>
          <a:p>
            <a:pPr marL="365760" lvl="1" indent="0">
              <a:buNone/>
            </a:pPr>
            <a:r>
              <a:rPr lang="en-US" sz="3200" b="1" dirty="0">
                <a:latin typeface="AngsanaUPC" panose="02020603050405020304" pitchFamily="18" charset="-34"/>
                <a:cs typeface="AngsanaUPC" panose="02020603050405020304" pitchFamily="18" charset="-34"/>
              </a:rPr>
              <a:t>2. </a:t>
            </a:r>
            <a:r>
              <a:rPr lang="th-TH" sz="3200" b="1" dirty="0">
                <a:latin typeface="AngsanaUPC" panose="02020603050405020304" pitchFamily="18" charset="-34"/>
                <a:cs typeface="AngsanaUPC" panose="02020603050405020304" pitchFamily="18" charset="-34"/>
              </a:rPr>
              <a:t>การเพิ่มกองทุนเพื่อการเติบโต</a:t>
            </a:r>
            <a:endParaRPr lang="th-TH" sz="3200" dirty="0">
              <a:latin typeface="AngsanaUPC" panose="02020603050405020304" pitchFamily="18" charset="-34"/>
              <a:cs typeface="AngsanaUPC" panose="02020603050405020304" pitchFamily="18" charset="-34"/>
            </a:endParaRPr>
          </a:p>
          <a:p>
            <a:pPr marL="365760" lvl="1" indent="0">
              <a:buNone/>
            </a:pPr>
            <a:r>
              <a:rPr lang="en-US" sz="3200" b="1" dirty="0">
                <a:latin typeface="AngsanaUPC" panose="02020603050405020304" pitchFamily="18" charset="-34"/>
                <a:cs typeface="AngsanaUPC" panose="02020603050405020304" pitchFamily="18" charset="-34"/>
              </a:rPr>
              <a:t>3. </a:t>
            </a:r>
            <a:r>
              <a:rPr lang="th-TH" sz="3200" b="1" dirty="0">
                <a:latin typeface="AngsanaUPC" panose="02020603050405020304" pitchFamily="18" charset="-34"/>
                <a:cs typeface="AngsanaUPC" panose="02020603050405020304" pitchFamily="18" charset="-34"/>
              </a:rPr>
              <a:t>ความขัดแย้งในครอบครัว</a:t>
            </a:r>
            <a:r>
              <a:rPr lang="th-TH" sz="3200" dirty="0">
                <a:latin typeface="AngsanaUPC" panose="02020603050405020304" pitchFamily="18" charset="-34"/>
                <a:cs typeface="AngsanaUPC" panose="02020603050405020304" pitchFamily="18" charset="-34"/>
              </a:rPr>
              <a:t> </a:t>
            </a:r>
          </a:p>
          <a:p>
            <a:pPr marL="365760" lvl="1" indent="0">
              <a:buNone/>
            </a:pPr>
            <a:r>
              <a:rPr lang="en-US" sz="3200" b="1" dirty="0">
                <a:latin typeface="AngsanaUPC" panose="02020603050405020304" pitchFamily="18" charset="-34"/>
                <a:cs typeface="AngsanaUPC" panose="02020603050405020304" pitchFamily="18" charset="-34"/>
              </a:rPr>
              <a:t>4. </a:t>
            </a:r>
            <a:r>
              <a:rPr lang="th-TH" sz="3200" b="1" dirty="0">
                <a:latin typeface="AngsanaUPC" panose="02020603050405020304" pitchFamily="18" charset="-34"/>
                <a:cs typeface="AngsanaUPC" panose="02020603050405020304" pitchFamily="18" charset="-34"/>
              </a:rPr>
              <a:t>ความเป็นเจ้าของกับการบริหาร</a:t>
            </a:r>
            <a:endParaRPr lang="th-TH" sz="3200" dirty="0">
              <a:latin typeface="AngsanaUPC" panose="02020603050405020304" pitchFamily="18" charset="-34"/>
              <a:cs typeface="AngsanaUPC" panose="02020603050405020304" pitchFamily="18" charset="-34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530448" y="6461760"/>
            <a:ext cx="3502152" cy="365125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Asst. </a:t>
            </a:r>
            <a:r>
              <a:rPr lang="en-US" dirty="0" err="1">
                <a:solidFill>
                  <a:schemeClr val="tx1"/>
                </a:solidFill>
              </a:rPr>
              <a:t>Prof.Kawinphat</a:t>
            </a:r>
            <a:r>
              <a:rPr lang="en-US" dirty="0">
                <a:solidFill>
                  <a:schemeClr val="tx1"/>
                </a:solidFill>
              </a:rPr>
              <a:t>  </a:t>
            </a:r>
            <a:r>
              <a:rPr lang="en-US" dirty="0" err="1">
                <a:solidFill>
                  <a:schemeClr val="tx1"/>
                </a:solidFill>
              </a:rPr>
              <a:t>Lertpongmanee</a:t>
            </a:r>
            <a:endParaRPr lang="th-TH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10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5086290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608" y="404664"/>
            <a:ext cx="7024744" cy="1143000"/>
          </a:xfrm>
        </p:spPr>
        <p:txBody>
          <a:bodyPr>
            <a:normAutofit/>
          </a:bodyPr>
          <a:lstStyle/>
          <a:p>
            <a:r>
              <a:rPr lang="th-TH" sz="4800" b="1" dirty="0"/>
              <a:t>วิวัฒนาการของธุรกิจครอบครัว </a:t>
            </a:r>
            <a:endParaRPr lang="th-TH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1727200"/>
            <a:ext cx="7300408" cy="4597400"/>
          </a:xfrm>
        </p:spPr>
        <p:txBody>
          <a:bodyPr>
            <a:normAutofit/>
          </a:bodyPr>
          <a:lstStyle/>
          <a:p>
            <a:pPr marL="68580" indent="0">
              <a:buNone/>
            </a:pPr>
            <a:r>
              <a:rPr lang="th-TH" dirty="0"/>
              <a:t>	</a:t>
            </a:r>
            <a:r>
              <a:rPr lang="th-TH" sz="3200" dirty="0">
                <a:latin typeface="AngsanaUPC" panose="02020603050405020304" pitchFamily="18" charset="-34"/>
                <a:cs typeface="AngsanaUPC" panose="02020603050405020304" pitchFamily="18" charset="-34"/>
              </a:rPr>
              <a:t>ธุรกิจครอบครัวจะแบ่งออกเป็น </a:t>
            </a:r>
            <a:r>
              <a:rPr lang="en-US" sz="3200" dirty="0">
                <a:latin typeface="AngsanaUPC" panose="02020603050405020304" pitchFamily="18" charset="-34"/>
                <a:cs typeface="AngsanaUPC" panose="02020603050405020304" pitchFamily="18" charset="-34"/>
              </a:rPr>
              <a:t>3 </a:t>
            </a:r>
            <a:r>
              <a:rPr lang="th-TH" sz="3200" dirty="0">
                <a:latin typeface="AngsanaUPC" panose="02020603050405020304" pitchFamily="18" charset="-34"/>
                <a:cs typeface="AngsanaUPC" panose="02020603050405020304" pitchFamily="18" charset="-34"/>
              </a:rPr>
              <a:t>ช่วงหลัก ได้แก่ </a:t>
            </a:r>
            <a:endParaRPr lang="en-US" sz="3200" dirty="0">
              <a:latin typeface="AngsanaUPC" panose="02020603050405020304" pitchFamily="18" charset="-34"/>
              <a:cs typeface="AngsanaUPC" panose="02020603050405020304" pitchFamily="18" charset="-34"/>
            </a:endParaRPr>
          </a:p>
          <a:p>
            <a:pPr marL="68580" indent="0">
              <a:buNone/>
            </a:pPr>
            <a:r>
              <a:rPr lang="th-TH" sz="3200" b="1" dirty="0">
                <a:latin typeface="AngsanaUPC" panose="02020603050405020304" pitchFamily="18" charset="-34"/>
                <a:cs typeface="AngsanaUPC" panose="02020603050405020304" pitchFamily="18" charset="-34"/>
              </a:rPr>
              <a:t>	ช่วงที่ </a:t>
            </a:r>
            <a:r>
              <a:rPr lang="en-US" sz="3200" b="1" dirty="0">
                <a:latin typeface="AngsanaUPC" panose="02020603050405020304" pitchFamily="18" charset="-34"/>
                <a:cs typeface="AngsanaUPC" panose="02020603050405020304" pitchFamily="18" charset="-34"/>
              </a:rPr>
              <a:t>1 </a:t>
            </a:r>
            <a:r>
              <a:rPr lang="th-TH" sz="3200" b="1" dirty="0">
                <a:latin typeface="AngsanaUPC" panose="02020603050405020304" pitchFamily="18" charset="-34"/>
                <a:cs typeface="AngsanaUPC" panose="02020603050405020304" pitchFamily="18" charset="-34"/>
              </a:rPr>
              <a:t>ผู้ก่อตั้ง (</a:t>
            </a:r>
            <a:r>
              <a:rPr lang="en-US" sz="3200" b="1" dirty="0">
                <a:latin typeface="AngsanaUPC" panose="02020603050405020304" pitchFamily="18" charset="-34"/>
                <a:cs typeface="AngsanaUPC" panose="02020603050405020304" pitchFamily="18" charset="-34"/>
              </a:rPr>
              <a:t>Founders)</a:t>
            </a:r>
            <a:endParaRPr lang="th-TH" sz="3200" b="1" dirty="0">
              <a:latin typeface="AngsanaUPC" panose="02020603050405020304" pitchFamily="18" charset="-34"/>
              <a:cs typeface="AngsanaUPC" panose="02020603050405020304" pitchFamily="18" charset="-34"/>
            </a:endParaRPr>
          </a:p>
          <a:p>
            <a:pPr marL="68580" indent="0">
              <a:buNone/>
            </a:pPr>
            <a:r>
              <a:rPr lang="th-TH" sz="3200" b="1" dirty="0">
                <a:latin typeface="AngsanaUPC" panose="02020603050405020304" pitchFamily="18" charset="-34"/>
                <a:cs typeface="AngsanaUPC" panose="02020603050405020304" pitchFamily="18" charset="-34"/>
              </a:rPr>
              <a:t>	- </a:t>
            </a:r>
            <a:r>
              <a:rPr lang="th-TH" sz="3200" dirty="0">
                <a:latin typeface="AngsanaUPC" panose="02020603050405020304" pitchFamily="18" charset="-34"/>
                <a:cs typeface="AngsanaUPC" panose="02020603050405020304" pitchFamily="18" charset="-34"/>
              </a:rPr>
              <a:t>ช่วงบุกเบิกที่ต้องใช้ทั้งแรงกายและแรงใจในการทุ่มเท 	   สร้างธุรกิจ </a:t>
            </a:r>
          </a:p>
          <a:p>
            <a:pPr marL="68580" indent="0">
              <a:buNone/>
            </a:pPr>
            <a:r>
              <a:rPr lang="th-TH" sz="3200" dirty="0">
                <a:latin typeface="AngsanaUPC" panose="02020603050405020304" pitchFamily="18" charset="-34"/>
                <a:cs typeface="AngsanaUPC" panose="02020603050405020304" pitchFamily="18" charset="-34"/>
              </a:rPr>
              <a:t>	- เริ่มต้นจากเล็กๆ เพื่อให้ธุรกิจอยู่รอดและประสบ	  	   ความสำเร็จในอนาคต</a:t>
            </a:r>
          </a:p>
          <a:p>
            <a:pPr marL="68580" indent="0">
              <a:buNone/>
            </a:pPr>
            <a:r>
              <a:rPr lang="th-TH" sz="3200" dirty="0">
                <a:latin typeface="AngsanaUPC" panose="02020603050405020304" pitchFamily="18" charset="-34"/>
                <a:cs typeface="AngsanaUPC" panose="02020603050405020304" pitchFamily="18" charset="-34"/>
              </a:rPr>
              <a:t>	- การคิด หรือตัดสินใจส่วนใหญ่มาจากคนเพียงคนเดียว </a:t>
            </a:r>
            <a:endParaRPr lang="en-US" sz="3200" dirty="0">
              <a:latin typeface="AngsanaUPC" panose="02020603050405020304" pitchFamily="18" charset="-34"/>
              <a:cs typeface="AngsanaUPC" panose="02020603050405020304" pitchFamily="18" charset="-34"/>
            </a:endParaRPr>
          </a:p>
          <a:p>
            <a:pPr marL="68580" indent="0">
              <a:buNone/>
            </a:pPr>
            <a:r>
              <a:rPr lang="th-TH" sz="3200" b="1" dirty="0">
                <a:latin typeface="AngsanaUPC" panose="02020603050405020304" pitchFamily="18" charset="-34"/>
                <a:cs typeface="AngsanaUPC" panose="02020603050405020304" pitchFamily="18" charset="-34"/>
              </a:rPr>
              <a:t>	</a:t>
            </a:r>
            <a:endParaRPr lang="th-TH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530448" y="6461760"/>
            <a:ext cx="3502152" cy="365125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Asst. </a:t>
            </a:r>
            <a:r>
              <a:rPr lang="en-US" dirty="0" err="1">
                <a:solidFill>
                  <a:schemeClr val="tx1"/>
                </a:solidFill>
              </a:rPr>
              <a:t>Prof.Kawinphat</a:t>
            </a:r>
            <a:r>
              <a:rPr lang="en-US" dirty="0">
                <a:solidFill>
                  <a:schemeClr val="tx1"/>
                </a:solidFill>
              </a:rPr>
              <a:t>  </a:t>
            </a:r>
            <a:r>
              <a:rPr lang="en-US" dirty="0" err="1">
                <a:solidFill>
                  <a:schemeClr val="tx1"/>
                </a:solidFill>
              </a:rPr>
              <a:t>Lertpongmanee</a:t>
            </a:r>
            <a:endParaRPr lang="th-TH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11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1846247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608" y="404664"/>
            <a:ext cx="7024744" cy="1143000"/>
          </a:xfrm>
        </p:spPr>
        <p:txBody>
          <a:bodyPr>
            <a:normAutofit/>
          </a:bodyPr>
          <a:lstStyle/>
          <a:p>
            <a:r>
              <a:rPr lang="th-TH" sz="4800" b="1" dirty="0"/>
              <a:t>วิวัฒนาการของธุรกิจครอบครัว </a:t>
            </a:r>
            <a:endParaRPr lang="th-TH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1727200"/>
            <a:ext cx="7560956" cy="4597400"/>
          </a:xfrm>
        </p:spPr>
        <p:txBody>
          <a:bodyPr>
            <a:normAutofit/>
          </a:bodyPr>
          <a:lstStyle/>
          <a:p>
            <a:pPr marL="68580" indent="0">
              <a:buNone/>
            </a:pPr>
            <a:r>
              <a:rPr lang="th-TH" sz="3200" b="1" dirty="0">
                <a:latin typeface="AngsanaUPC" panose="02020603050405020304" pitchFamily="18" charset="-34"/>
                <a:cs typeface="AngsanaUPC" panose="02020603050405020304" pitchFamily="18" charset="-34"/>
              </a:rPr>
              <a:t>ช่วงที่ </a:t>
            </a:r>
            <a:r>
              <a:rPr lang="en-US" sz="3200" b="1" dirty="0">
                <a:latin typeface="AngsanaUPC" panose="02020603050405020304" pitchFamily="18" charset="-34"/>
                <a:cs typeface="AngsanaUPC" panose="02020603050405020304" pitchFamily="18" charset="-34"/>
              </a:rPr>
              <a:t>2 </a:t>
            </a:r>
            <a:r>
              <a:rPr lang="th-TH" sz="3200" b="1" dirty="0">
                <a:latin typeface="AngsanaUPC" panose="02020603050405020304" pitchFamily="18" charset="-34"/>
                <a:cs typeface="AngsanaUPC" panose="02020603050405020304" pitchFamily="18" charset="-34"/>
              </a:rPr>
              <a:t>หุ้นส่วนของพี่น้อง (</a:t>
            </a:r>
            <a:r>
              <a:rPr lang="en-US" sz="3200" b="1" dirty="0">
                <a:latin typeface="AngsanaUPC" panose="02020603050405020304" pitchFamily="18" charset="-34"/>
                <a:cs typeface="AngsanaUPC" panose="02020603050405020304" pitchFamily="18" charset="-34"/>
              </a:rPr>
              <a:t>Sibling Partnership) </a:t>
            </a:r>
            <a:endParaRPr lang="th-TH" sz="3200" b="1" dirty="0">
              <a:latin typeface="AngsanaUPC" panose="02020603050405020304" pitchFamily="18" charset="-34"/>
              <a:cs typeface="AngsanaUPC" panose="02020603050405020304" pitchFamily="18" charset="-34"/>
            </a:endParaRPr>
          </a:p>
          <a:p>
            <a:pPr marL="68580" indent="0">
              <a:buNone/>
            </a:pPr>
            <a:r>
              <a:rPr lang="th-TH" sz="3200" b="1" dirty="0">
                <a:latin typeface="AngsanaUPC" panose="02020603050405020304" pitchFamily="18" charset="-34"/>
                <a:cs typeface="AngsanaUPC" panose="02020603050405020304" pitchFamily="18" charset="-34"/>
              </a:rPr>
              <a:t>	- </a:t>
            </a:r>
            <a:r>
              <a:rPr lang="th-TH" sz="3200" dirty="0">
                <a:latin typeface="AngsanaUPC" panose="02020603050405020304" pitchFamily="18" charset="-34"/>
                <a:cs typeface="AngsanaUPC" panose="02020603050405020304" pitchFamily="18" charset="-34"/>
              </a:rPr>
              <a:t>ธุรกิจใหญ่ขึ้น เข้าที่เข้าทาง </a:t>
            </a:r>
          </a:p>
          <a:p>
            <a:pPr marL="68580" indent="0">
              <a:buNone/>
            </a:pPr>
            <a:r>
              <a:rPr lang="th-TH" sz="3200" dirty="0">
                <a:latin typeface="AngsanaUPC" panose="02020603050405020304" pitchFamily="18" charset="-34"/>
                <a:cs typeface="AngsanaUPC" panose="02020603050405020304" pitchFamily="18" charset="-34"/>
              </a:rPr>
              <a:t>	- การตัดสินใจจะมีหุ้นส่วนที่เป็นพี่น้องมาช่วย</a:t>
            </a:r>
          </a:p>
          <a:p>
            <a:pPr marL="68580" indent="0">
              <a:buNone/>
            </a:pPr>
            <a:r>
              <a:rPr lang="th-TH" sz="3200" dirty="0">
                <a:latin typeface="AngsanaUPC" panose="02020603050405020304" pitchFamily="18" charset="-34"/>
                <a:cs typeface="AngsanaUPC" panose="02020603050405020304" pitchFamily="18" charset="-34"/>
              </a:rPr>
              <a:t>	- เริ่มนำระบบการบริหารมาใช้ มุ่งเน้นทำงานแบบมืออาชีพ </a:t>
            </a:r>
          </a:p>
          <a:p>
            <a:pPr marL="68580" indent="0">
              <a:buNone/>
            </a:pPr>
            <a:r>
              <a:rPr lang="th-TH" sz="3200" dirty="0">
                <a:latin typeface="AngsanaUPC" panose="02020603050405020304" pitchFamily="18" charset="-34"/>
                <a:cs typeface="AngsanaUPC" panose="02020603050405020304" pitchFamily="18" charset="-34"/>
              </a:rPr>
              <a:t>	- เน้นให้การศึกษาลูกหลาน เพื่อหวังว่าในอนาคตพวกเขา	     </a:t>
            </a:r>
          </a:p>
          <a:p>
            <a:pPr marL="68580" indent="0">
              <a:buNone/>
            </a:pPr>
            <a:r>
              <a:rPr lang="th-TH" sz="3200" dirty="0">
                <a:latin typeface="AngsanaUPC" panose="02020603050405020304" pitchFamily="18" charset="-34"/>
                <a:cs typeface="AngsanaUPC" panose="02020603050405020304" pitchFamily="18" charset="-34"/>
              </a:rPr>
              <a:t>                เหล่านั้นจะกลับมาสานต่อ ธุรกิจ </a:t>
            </a:r>
            <a:endParaRPr lang="en-US" sz="3200" dirty="0">
              <a:latin typeface="AngsanaUPC" panose="02020603050405020304" pitchFamily="18" charset="-34"/>
              <a:cs typeface="AngsanaUPC" panose="02020603050405020304" pitchFamily="18" charset="-34"/>
            </a:endParaRPr>
          </a:p>
          <a:p>
            <a:pPr marL="68580" indent="0">
              <a:buNone/>
            </a:pPr>
            <a:r>
              <a:rPr lang="th-TH" sz="3200" b="1" dirty="0">
                <a:latin typeface="AngsanaUPC" panose="02020603050405020304" pitchFamily="18" charset="-34"/>
                <a:cs typeface="AngsanaUPC" panose="02020603050405020304" pitchFamily="18" charset="-34"/>
              </a:rPr>
              <a:t>	</a:t>
            </a:r>
            <a:endParaRPr lang="th-TH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530448" y="6461760"/>
            <a:ext cx="3502152" cy="365125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Asst. </a:t>
            </a:r>
            <a:r>
              <a:rPr lang="en-US" dirty="0" err="1">
                <a:solidFill>
                  <a:schemeClr val="tx1"/>
                </a:solidFill>
              </a:rPr>
              <a:t>Prof.Kawinphat</a:t>
            </a:r>
            <a:r>
              <a:rPr lang="en-US" dirty="0">
                <a:solidFill>
                  <a:schemeClr val="tx1"/>
                </a:solidFill>
              </a:rPr>
              <a:t>  </a:t>
            </a:r>
            <a:r>
              <a:rPr lang="en-US" dirty="0" err="1">
                <a:solidFill>
                  <a:schemeClr val="tx1"/>
                </a:solidFill>
              </a:rPr>
              <a:t>Lertpongmanee</a:t>
            </a:r>
            <a:endParaRPr lang="th-TH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12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25949552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608" y="404664"/>
            <a:ext cx="7024744" cy="1143000"/>
          </a:xfrm>
        </p:spPr>
        <p:txBody>
          <a:bodyPr>
            <a:normAutofit/>
          </a:bodyPr>
          <a:lstStyle/>
          <a:p>
            <a:r>
              <a:rPr lang="th-TH" sz="4800" b="1" dirty="0"/>
              <a:t>วิวัฒนาการของธุรกิจครอบครัว </a:t>
            </a:r>
            <a:endParaRPr lang="th-TH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1727200"/>
            <a:ext cx="7300408" cy="4597400"/>
          </a:xfrm>
        </p:spPr>
        <p:txBody>
          <a:bodyPr>
            <a:normAutofit/>
          </a:bodyPr>
          <a:lstStyle/>
          <a:p>
            <a:pPr marL="68580" indent="0">
              <a:buNone/>
            </a:pPr>
            <a:r>
              <a:rPr lang="th-TH" sz="3200" b="1" dirty="0">
                <a:latin typeface="AngsanaUPC" panose="02020603050405020304" pitchFamily="18" charset="-34"/>
                <a:cs typeface="AngsanaUPC" panose="02020603050405020304" pitchFamily="18" charset="-34"/>
              </a:rPr>
              <a:t>ช่วงที่ </a:t>
            </a:r>
            <a:r>
              <a:rPr lang="en-US" sz="3200" b="1" dirty="0">
                <a:latin typeface="AngsanaUPC" panose="02020603050405020304" pitchFamily="18" charset="-34"/>
                <a:cs typeface="AngsanaUPC" panose="02020603050405020304" pitchFamily="18" charset="-34"/>
              </a:rPr>
              <a:t>3 </a:t>
            </a:r>
            <a:r>
              <a:rPr lang="th-TH" sz="3200" b="1" dirty="0">
                <a:latin typeface="AngsanaUPC" panose="02020603050405020304" pitchFamily="18" charset="-34"/>
                <a:cs typeface="AngsanaUPC" panose="02020603050405020304" pitchFamily="18" charset="-34"/>
              </a:rPr>
              <a:t>สหพันธ์เครือญาติ (</a:t>
            </a:r>
            <a:r>
              <a:rPr lang="en-US" sz="3200" b="1" dirty="0">
                <a:latin typeface="AngsanaUPC" panose="02020603050405020304" pitchFamily="18" charset="-34"/>
                <a:cs typeface="AngsanaUPC" panose="02020603050405020304" pitchFamily="18" charset="-34"/>
              </a:rPr>
              <a:t>Cousins Confederation)</a:t>
            </a:r>
          </a:p>
          <a:p>
            <a:pPr marL="68580" indent="0">
              <a:buNone/>
            </a:pPr>
            <a:r>
              <a:rPr lang="en-US" sz="3200" b="1" dirty="0">
                <a:latin typeface="AngsanaUPC" panose="02020603050405020304" pitchFamily="18" charset="-34"/>
                <a:cs typeface="AngsanaUPC" panose="02020603050405020304" pitchFamily="18" charset="-34"/>
              </a:rPr>
              <a:t>	- </a:t>
            </a:r>
            <a:r>
              <a:rPr lang="th-TH" sz="3200" dirty="0">
                <a:latin typeface="AngsanaUPC" panose="02020603050405020304" pitchFamily="18" charset="-34"/>
                <a:cs typeface="AngsanaUPC" panose="02020603050405020304" pitchFamily="18" charset="-34"/>
              </a:rPr>
              <a:t>ธุรกิจอยู่ตัว เริ่มมองหาธุรกิจ ใหม่ๆ</a:t>
            </a:r>
          </a:p>
          <a:p>
            <a:pPr marL="68580" indent="0">
              <a:buNone/>
            </a:pPr>
            <a:r>
              <a:rPr lang="th-TH" sz="3200" dirty="0">
                <a:latin typeface="AngsanaUPC" panose="02020603050405020304" pitchFamily="18" charset="-34"/>
                <a:cs typeface="AngsanaUPC" panose="02020603050405020304" pitchFamily="18" charset="-34"/>
              </a:rPr>
              <a:t>	- มุ่งทำกิจกรรมเพื่อสังคม เน้นความสามัคคีในครอบครัว 	- การตัดสินใจจะเน้นเสียง ข้างมากเป็นมติเอกฉันท์ </a:t>
            </a:r>
          </a:p>
          <a:p>
            <a:pPr marL="68580" indent="0">
              <a:buNone/>
            </a:pPr>
            <a:r>
              <a:rPr lang="th-TH" sz="3200" dirty="0">
                <a:latin typeface="AngsanaUPC" panose="02020603050405020304" pitchFamily="18" charset="-34"/>
                <a:cs typeface="AngsanaUPC" panose="02020603050405020304" pitchFamily="18" charset="-34"/>
              </a:rPr>
              <a:t>	- คำนึงถึงการสืบทอดผู้บริหาร การสร้างวัฒนธรรมองค์กร 	- วิเคราะห์ความเสี่ยงในการลงทุน</a:t>
            </a:r>
            <a:endParaRPr lang="en-US" sz="3200" dirty="0">
              <a:latin typeface="AngsanaUPC" panose="02020603050405020304" pitchFamily="18" charset="-34"/>
              <a:cs typeface="AngsanaUPC" panose="02020603050405020304" pitchFamily="18" charset="-34"/>
            </a:endParaRPr>
          </a:p>
          <a:p>
            <a:pPr marL="68580" indent="0">
              <a:buNone/>
            </a:pPr>
            <a:endParaRPr lang="th-TH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530448" y="6461760"/>
            <a:ext cx="3502152" cy="365125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Asst. </a:t>
            </a:r>
            <a:r>
              <a:rPr lang="en-US" dirty="0" err="1">
                <a:solidFill>
                  <a:schemeClr val="tx1"/>
                </a:solidFill>
              </a:rPr>
              <a:t>Prof.Kawinphat</a:t>
            </a:r>
            <a:r>
              <a:rPr lang="en-US" dirty="0">
                <a:solidFill>
                  <a:schemeClr val="tx1"/>
                </a:solidFill>
              </a:rPr>
              <a:t>  </a:t>
            </a:r>
            <a:r>
              <a:rPr lang="en-US" dirty="0" err="1">
                <a:solidFill>
                  <a:schemeClr val="tx1"/>
                </a:solidFill>
              </a:rPr>
              <a:t>Lertpongmanee</a:t>
            </a:r>
            <a:endParaRPr lang="th-TH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13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25949552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290" y="672064"/>
            <a:ext cx="7024744" cy="724936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	</a:t>
            </a:r>
            <a:br>
              <a:rPr lang="en-US" dirty="0"/>
            </a:br>
            <a:r>
              <a:rPr lang="th-TH" b="1" dirty="0"/>
              <a:t>ตารางที่ 1.2 เปรียบเทียบข้อควรระวังของธุรกิจครอบครัว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530448" y="6461760"/>
            <a:ext cx="3502152" cy="365125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Asst. </a:t>
            </a:r>
            <a:r>
              <a:rPr lang="en-US" dirty="0" err="1">
                <a:solidFill>
                  <a:schemeClr val="tx1"/>
                </a:solidFill>
              </a:rPr>
              <a:t>Prof.Kawinphat</a:t>
            </a:r>
            <a:r>
              <a:rPr lang="en-US" dirty="0">
                <a:solidFill>
                  <a:schemeClr val="tx1"/>
                </a:solidFill>
              </a:rPr>
              <a:t>  </a:t>
            </a:r>
            <a:r>
              <a:rPr lang="en-US" dirty="0" err="1">
                <a:solidFill>
                  <a:schemeClr val="tx1"/>
                </a:solidFill>
              </a:rPr>
              <a:t>Lertpongmanee</a:t>
            </a:r>
            <a:endParaRPr lang="th-TH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14</a:t>
            </a:fld>
            <a:endParaRPr lang="th-TH"/>
          </a:p>
        </p:txBody>
      </p:sp>
      <p:pic>
        <p:nvPicPr>
          <p:cNvPr id="6" name="รูปภาพ 9" descr="47432830_269101097112953_9009276073292070912_n.jpg"/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95536" y="1412776"/>
            <a:ext cx="8568952" cy="52565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862904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608" y="332656"/>
            <a:ext cx="7024744" cy="1143000"/>
          </a:xfrm>
        </p:spPr>
        <p:txBody>
          <a:bodyPr/>
          <a:lstStyle/>
          <a:p>
            <a:r>
              <a:rPr lang="th-TH" b="1" dirty="0"/>
              <a:t>รูปแบบของธุรกิจครอบครัว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6600" y="1700808"/>
            <a:ext cx="7723832" cy="4471392"/>
          </a:xfrm>
        </p:spPr>
        <p:txBody>
          <a:bodyPr>
            <a:normAutofit/>
          </a:bodyPr>
          <a:lstStyle/>
          <a:p>
            <a:pPr marL="365760" lvl="1" indent="0">
              <a:buNone/>
            </a:pPr>
            <a:r>
              <a:rPr lang="th-TH" dirty="0"/>
              <a:t>	</a:t>
            </a:r>
            <a:r>
              <a:rPr lang="th-TH" sz="3200" dirty="0">
                <a:latin typeface="AngsanaUPC" panose="02020603050405020304" pitchFamily="18" charset="-34"/>
                <a:cs typeface="AngsanaUPC" panose="02020603050405020304" pitchFamily="18" charset="-34"/>
              </a:rPr>
              <a:t>เกิดจากแนวคิดการบริหารธุรกิจครอบครัว 3 รูปแบบ</a:t>
            </a:r>
          </a:p>
          <a:p>
            <a:pPr marL="68580" indent="0">
              <a:buNone/>
            </a:pPr>
            <a:r>
              <a:rPr lang="th-TH" sz="3200" b="1" dirty="0">
                <a:latin typeface="AngsanaUPC" panose="02020603050405020304" pitchFamily="18" charset="-34"/>
                <a:cs typeface="AngsanaUPC" panose="02020603050405020304" pitchFamily="18" charset="-34"/>
              </a:rPr>
              <a:t>1. ธุรกิจที่เน้นการบริหารเป็นหลัก</a:t>
            </a:r>
            <a:r>
              <a:rPr lang="th-TH" sz="3200" dirty="0">
                <a:latin typeface="AngsanaUPC" panose="02020603050405020304" pitchFamily="18" charset="-34"/>
                <a:cs typeface="AngsanaUPC" panose="02020603050405020304" pitchFamily="18" charset="-34"/>
              </a:rPr>
              <a:t> </a:t>
            </a:r>
          </a:p>
          <a:p>
            <a:pPr marL="68580" indent="0">
              <a:buNone/>
            </a:pPr>
            <a:r>
              <a:rPr lang="th-TH" sz="3200" dirty="0">
                <a:latin typeface="AngsanaUPC" panose="02020603050405020304" pitchFamily="18" charset="-34"/>
                <a:cs typeface="AngsanaUPC" panose="02020603050405020304" pitchFamily="18" charset="-34"/>
              </a:rPr>
              <a:t>	- ต้องการให้คนในครอบครัวทำงานในบริษัท ตนเอง</a:t>
            </a:r>
          </a:p>
          <a:p>
            <a:pPr marL="68580" indent="0">
              <a:buNone/>
            </a:pPr>
            <a:r>
              <a:rPr lang="th-TH" sz="3200" dirty="0">
                <a:latin typeface="AngsanaUPC" panose="02020603050405020304" pitchFamily="18" charset="-34"/>
                <a:cs typeface="AngsanaUPC" panose="02020603050405020304" pitchFamily="18" charset="-34"/>
              </a:rPr>
              <a:t>	-โดยผ่านการฝึกฝนตนเองให้มีประสบการณ์ก่อน</a:t>
            </a:r>
          </a:p>
          <a:p>
            <a:pPr marL="68580" indent="0">
              <a:buNone/>
            </a:pPr>
            <a:r>
              <a:rPr lang="th-TH" sz="3200" dirty="0">
                <a:latin typeface="AngsanaUPC" panose="02020603050405020304" pitchFamily="18" charset="-34"/>
                <a:cs typeface="AngsanaUPC" panose="02020603050405020304" pitchFamily="18" charset="-34"/>
              </a:rPr>
              <a:t>	- การแบ่งผลตอบแทนจะแบ่งกันอย่างยุติธรรมทุกคน </a:t>
            </a:r>
          </a:p>
          <a:p>
            <a:pPr marL="68580" indent="0">
              <a:buNone/>
            </a:pPr>
            <a:r>
              <a:rPr lang="th-TH" sz="3200" dirty="0">
                <a:latin typeface="AngsanaUPC" panose="02020603050405020304" pitchFamily="18" charset="-34"/>
                <a:cs typeface="AngsanaUPC" panose="02020603050405020304" pitchFamily="18" charset="-34"/>
              </a:rPr>
              <a:t>	- การสืบทอดธุรกิจจะขึ้นอยู่กับผลงาน </a:t>
            </a:r>
            <a:endParaRPr lang="en-US" sz="3200" dirty="0">
              <a:latin typeface="AngsanaUPC" panose="02020603050405020304" pitchFamily="18" charset="-34"/>
              <a:cs typeface="AngsanaUPC" panose="02020603050405020304" pitchFamily="18" charset="-34"/>
            </a:endParaRPr>
          </a:p>
          <a:p>
            <a:pPr marL="365760" lvl="1" indent="0">
              <a:buNone/>
            </a:pPr>
            <a:endParaRPr lang="th-TH" sz="3200" dirty="0">
              <a:latin typeface="AngsanaUPC" panose="02020603050405020304" pitchFamily="18" charset="-34"/>
              <a:cs typeface="AngsanaUPC" panose="02020603050405020304" pitchFamily="18" charset="-34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530448" y="6461760"/>
            <a:ext cx="3502152" cy="365125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Asst. </a:t>
            </a:r>
            <a:r>
              <a:rPr lang="en-US" dirty="0" err="1">
                <a:solidFill>
                  <a:schemeClr val="tx1"/>
                </a:solidFill>
              </a:rPr>
              <a:t>Prof.Kawinphat</a:t>
            </a:r>
            <a:r>
              <a:rPr lang="en-US" dirty="0">
                <a:solidFill>
                  <a:schemeClr val="tx1"/>
                </a:solidFill>
              </a:rPr>
              <a:t>  </a:t>
            </a:r>
            <a:r>
              <a:rPr lang="en-US" dirty="0" err="1">
                <a:solidFill>
                  <a:schemeClr val="tx1"/>
                </a:solidFill>
              </a:rPr>
              <a:t>Lertpongmanee</a:t>
            </a:r>
            <a:endParaRPr lang="th-TH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15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50862904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608" y="332656"/>
            <a:ext cx="7024744" cy="1143000"/>
          </a:xfrm>
        </p:spPr>
        <p:txBody>
          <a:bodyPr/>
          <a:lstStyle/>
          <a:p>
            <a:r>
              <a:rPr lang="th-TH" b="1" dirty="0"/>
              <a:t>รูปแบบของธุรกิจครอบครัว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6600" y="1700808"/>
            <a:ext cx="7723832" cy="4471392"/>
          </a:xfrm>
        </p:spPr>
        <p:txBody>
          <a:bodyPr>
            <a:normAutofit lnSpcReduction="10000"/>
          </a:bodyPr>
          <a:lstStyle/>
          <a:p>
            <a:pPr marL="365760" lvl="1" indent="0">
              <a:buNone/>
            </a:pPr>
            <a:r>
              <a:rPr lang="th-TH" sz="3200" dirty="0">
                <a:latin typeface="AngsanaUPC" panose="02020603050405020304" pitchFamily="18" charset="-34"/>
                <a:cs typeface="AngsanaUPC" panose="02020603050405020304" pitchFamily="18" charset="-34"/>
              </a:rPr>
              <a:t>	</a:t>
            </a:r>
            <a:r>
              <a:rPr lang="th-TH" sz="3200" b="1" dirty="0">
                <a:latin typeface="AngsanaUPC" panose="02020603050405020304" pitchFamily="18" charset="-34"/>
                <a:cs typeface="AngsanaUPC" panose="02020603050405020304" pitchFamily="18" charset="-34"/>
              </a:rPr>
              <a:t>2. ธุรกิจที่เน้นผู้ถือหุ้นเป็นหลัก</a:t>
            </a:r>
            <a:r>
              <a:rPr lang="th-TH" sz="3200" dirty="0">
                <a:latin typeface="AngsanaUPC" panose="02020603050405020304" pitchFamily="18" charset="-34"/>
                <a:cs typeface="AngsanaUPC" panose="02020603050405020304" pitchFamily="18" charset="-34"/>
              </a:rPr>
              <a:t> </a:t>
            </a:r>
          </a:p>
          <a:p>
            <a:pPr marL="365760" lvl="1" indent="0">
              <a:buNone/>
            </a:pPr>
            <a:r>
              <a:rPr lang="th-TH" sz="3200" dirty="0">
                <a:latin typeface="AngsanaUPC" panose="02020603050405020304" pitchFamily="18" charset="-34"/>
                <a:cs typeface="AngsanaUPC" panose="02020603050405020304" pitchFamily="18" charset="-34"/>
              </a:rPr>
              <a:t>	- จะมุ่งเน้นการปันผลมากกว่าการวางแผนเติบโตระยะยาว 		- ให้ครอบครัวเป็นผู้ลงทุน </a:t>
            </a:r>
            <a:endParaRPr lang="en-US" sz="3200" dirty="0">
              <a:latin typeface="AngsanaUPC" panose="02020603050405020304" pitchFamily="18" charset="-34"/>
              <a:cs typeface="AngsanaUPC" panose="02020603050405020304" pitchFamily="18" charset="-34"/>
            </a:endParaRPr>
          </a:p>
          <a:p>
            <a:pPr marL="68580" indent="0">
              <a:buNone/>
            </a:pPr>
            <a:r>
              <a:rPr lang="th-TH" sz="3200" b="1" dirty="0">
                <a:latin typeface="AngsanaUPC" panose="02020603050405020304" pitchFamily="18" charset="-34"/>
                <a:cs typeface="AngsanaUPC" panose="02020603050405020304" pitchFamily="18" charset="-34"/>
              </a:rPr>
              <a:t>	3. ธุรกิจที่เน้นครอบครัวเป็นหลัก</a:t>
            </a:r>
            <a:r>
              <a:rPr lang="th-TH" sz="3200" dirty="0">
                <a:latin typeface="AngsanaUPC" panose="02020603050405020304" pitchFamily="18" charset="-34"/>
                <a:cs typeface="AngsanaUPC" panose="02020603050405020304" pitchFamily="18" charset="-34"/>
              </a:rPr>
              <a:t> </a:t>
            </a:r>
          </a:p>
          <a:p>
            <a:pPr marL="68580" indent="0">
              <a:buNone/>
            </a:pPr>
            <a:r>
              <a:rPr lang="th-TH" sz="3200" dirty="0">
                <a:latin typeface="AngsanaUPC" panose="02020603050405020304" pitchFamily="18" charset="-34"/>
                <a:cs typeface="AngsanaUPC" panose="02020603050405020304" pitchFamily="18" charset="-34"/>
              </a:rPr>
              <a:t>	- ตำแหน่งงานใดก็ตามจะคัดจากคนในครอบครัว ก่อน 	</a:t>
            </a:r>
          </a:p>
          <a:p>
            <a:pPr marL="68580" indent="0">
              <a:buNone/>
            </a:pPr>
            <a:r>
              <a:rPr lang="th-TH" sz="3200" dirty="0">
                <a:latin typeface="AngsanaUPC" panose="02020603050405020304" pitchFamily="18" charset="-34"/>
                <a:cs typeface="AngsanaUPC" panose="02020603050405020304" pitchFamily="18" charset="-34"/>
              </a:rPr>
              <a:t>	- ผลประโยชน์ของบริษัทจะย้ายไปสู่สมาชิกในครอบครัว </a:t>
            </a:r>
          </a:p>
          <a:p>
            <a:pPr marL="68580" indent="0">
              <a:buNone/>
            </a:pPr>
            <a:r>
              <a:rPr lang="th-TH" sz="3200" dirty="0">
                <a:latin typeface="AngsanaUPC" panose="02020603050405020304" pitchFamily="18" charset="-34"/>
                <a:cs typeface="AngsanaUPC" panose="02020603050405020304" pitchFamily="18" charset="-34"/>
              </a:rPr>
              <a:t>	- การทำธุรกิจลักษณะนี้จะมี การเงินที่ไม่เป็นระบบ</a:t>
            </a:r>
          </a:p>
          <a:p>
            <a:pPr marL="68580" indent="0">
              <a:buNone/>
            </a:pPr>
            <a:r>
              <a:rPr lang="th-TH" sz="3200" dirty="0">
                <a:latin typeface="AngsanaUPC" panose="02020603050405020304" pitchFamily="18" charset="-34"/>
                <a:cs typeface="AngsanaUPC" panose="02020603050405020304" pitchFamily="18" charset="-34"/>
              </a:rPr>
              <a:t>	- มีความลับเกิดขึ้นในองค์กร</a:t>
            </a:r>
            <a:endParaRPr lang="en-US" sz="3200" dirty="0">
              <a:latin typeface="AngsanaUPC" panose="02020603050405020304" pitchFamily="18" charset="-34"/>
              <a:cs typeface="AngsanaUPC" panose="02020603050405020304" pitchFamily="18" charset="-34"/>
            </a:endParaRPr>
          </a:p>
          <a:p>
            <a:pPr marL="365760" lvl="1" indent="0">
              <a:buNone/>
            </a:pPr>
            <a:endParaRPr lang="th-TH" sz="3200" dirty="0">
              <a:latin typeface="AngsanaUPC" panose="02020603050405020304" pitchFamily="18" charset="-34"/>
              <a:cs typeface="AngsanaUPC" panose="02020603050405020304" pitchFamily="18" charset="-34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530448" y="6461760"/>
            <a:ext cx="3502152" cy="365125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Asst. </a:t>
            </a:r>
            <a:r>
              <a:rPr lang="en-US" dirty="0" err="1">
                <a:solidFill>
                  <a:schemeClr val="tx1"/>
                </a:solidFill>
              </a:rPr>
              <a:t>Prof.Kawinphat</a:t>
            </a:r>
            <a:r>
              <a:rPr lang="en-US" dirty="0">
                <a:solidFill>
                  <a:schemeClr val="tx1"/>
                </a:solidFill>
              </a:rPr>
              <a:t>  </a:t>
            </a:r>
            <a:r>
              <a:rPr lang="en-US" dirty="0" err="1">
                <a:solidFill>
                  <a:schemeClr val="tx1"/>
                </a:solidFill>
              </a:rPr>
              <a:t>Lertpongmanee</a:t>
            </a:r>
            <a:endParaRPr lang="th-TH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16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78268866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355600"/>
            <a:ext cx="8136904" cy="1036216"/>
          </a:xfrm>
        </p:spPr>
        <p:txBody>
          <a:bodyPr>
            <a:noAutofit/>
          </a:bodyPr>
          <a:lstStyle/>
          <a:p>
            <a:r>
              <a:rPr lang="th-TH" dirty="0"/>
              <a:t> </a:t>
            </a:r>
            <a:br>
              <a:rPr lang="th-TH" dirty="0"/>
            </a:br>
            <a:br>
              <a:rPr lang="th-TH" dirty="0"/>
            </a:br>
            <a:br>
              <a:rPr lang="th-TH" dirty="0"/>
            </a:br>
            <a:br>
              <a:rPr lang="th-TH" dirty="0"/>
            </a:br>
            <a:br>
              <a:rPr lang="th-TH" dirty="0"/>
            </a:br>
            <a:r>
              <a:rPr lang="th-TH" b="1" dirty="0">
                <a:solidFill>
                  <a:schemeClr val="tx1"/>
                </a:solidFill>
              </a:rPr>
              <a:t>คุณลักษณะร่วมที่สำคัญของธุรกิจครอบครัวที่ประสบความสำเร็จ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635572" y="6486103"/>
            <a:ext cx="3502152" cy="365125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Asst. </a:t>
            </a:r>
            <a:r>
              <a:rPr lang="en-US" dirty="0" err="1">
                <a:solidFill>
                  <a:schemeClr val="tx1"/>
                </a:solidFill>
              </a:rPr>
              <a:t>Prof.Kawinphat</a:t>
            </a:r>
            <a:r>
              <a:rPr lang="en-US" dirty="0">
                <a:solidFill>
                  <a:schemeClr val="tx1"/>
                </a:solidFill>
              </a:rPr>
              <a:t>  </a:t>
            </a:r>
            <a:r>
              <a:rPr lang="en-US" dirty="0" err="1">
                <a:solidFill>
                  <a:schemeClr val="tx1"/>
                </a:solidFill>
              </a:rPr>
              <a:t>Lertpongmanee</a:t>
            </a:r>
            <a:endParaRPr lang="th-TH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17</a:t>
            </a:fld>
            <a:endParaRPr lang="th-TH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546100" y="1772816"/>
            <a:ext cx="8128000" cy="4450184"/>
          </a:xfrm>
        </p:spPr>
        <p:txBody>
          <a:bodyPr>
            <a:normAutofit/>
          </a:bodyPr>
          <a:lstStyle/>
          <a:p>
            <a:pPr marL="68580" indent="0">
              <a:buNone/>
            </a:pPr>
            <a:r>
              <a:rPr lang="th-TH" dirty="0"/>
              <a:t>	 </a:t>
            </a:r>
            <a:r>
              <a:rPr lang="th-TH" sz="3200" dirty="0">
                <a:latin typeface="AngsanaUPC" panose="02020603050405020304" pitchFamily="18" charset="-34"/>
                <a:cs typeface="AngsanaUPC" panose="02020603050405020304" pitchFamily="18" charset="-34"/>
              </a:rPr>
              <a:t>1) สมาชิกในครอบครัวมีความเข้าใจ</a:t>
            </a:r>
            <a:r>
              <a:rPr lang="th-TH" sz="3200">
                <a:latin typeface="AngsanaUPC" panose="02020603050405020304" pitchFamily="18" charset="-34"/>
                <a:cs typeface="AngsanaUPC" panose="02020603050405020304" pitchFamily="18" charset="-34"/>
              </a:rPr>
              <a:t>และยอมรับ </a:t>
            </a:r>
            <a:r>
              <a:rPr lang="th-TH" sz="3200" dirty="0">
                <a:latin typeface="AngsanaUPC" panose="02020603050405020304" pitchFamily="18" charset="-34"/>
                <a:cs typeface="AngsanaUPC" panose="02020603050405020304" pitchFamily="18" charset="-34"/>
              </a:rPr>
              <a:t>ปัญหาของธุรกิจครอบครัวเป็นเรื่องปกติ</a:t>
            </a:r>
            <a:endParaRPr lang="en-US" sz="3200" dirty="0">
              <a:latin typeface="AngsanaUPC" panose="02020603050405020304" pitchFamily="18" charset="-34"/>
              <a:cs typeface="AngsanaUPC" panose="02020603050405020304" pitchFamily="18" charset="-34"/>
            </a:endParaRPr>
          </a:p>
          <a:p>
            <a:pPr marL="68580" indent="0">
              <a:buNone/>
            </a:pPr>
            <a:r>
              <a:rPr lang="th-TH" sz="3200" dirty="0">
                <a:latin typeface="AngsanaUPC" panose="02020603050405020304" pitchFamily="18" charset="-34"/>
                <a:cs typeface="AngsanaUPC" panose="02020603050405020304" pitchFamily="18" charset="-34"/>
              </a:rPr>
              <a:t>	 2) สมาชิกในครอบครัวมีความเข้มแข็งและพร้อมที่จะเผชิญความท้าทาย </a:t>
            </a:r>
            <a:endParaRPr lang="en-US" sz="3200" dirty="0">
              <a:latin typeface="AngsanaUPC" panose="02020603050405020304" pitchFamily="18" charset="-34"/>
              <a:cs typeface="AngsanaUPC" panose="02020603050405020304" pitchFamily="18" charset="-34"/>
            </a:endParaRPr>
          </a:p>
          <a:p>
            <a:pPr marL="68580" indent="0">
              <a:buNone/>
            </a:pPr>
            <a:r>
              <a:rPr lang="th-TH" sz="3200" dirty="0">
                <a:latin typeface="AngsanaUPC" panose="02020603050405020304" pitchFamily="18" charset="-34"/>
                <a:cs typeface="AngsanaUPC" panose="02020603050405020304" pitchFamily="18" charset="-34"/>
              </a:rPr>
              <a:t>	 3) สมาชิกในครอบครัวมีการสื่อสารและพูดคุยกันอย่างสม่ำเสมอตรงไปตรงมา </a:t>
            </a:r>
            <a:endParaRPr lang="en-US" sz="3200" dirty="0">
              <a:latin typeface="AngsanaUPC" panose="02020603050405020304" pitchFamily="18" charset="-34"/>
              <a:cs typeface="AngsanaUPC" panose="02020603050405020304" pitchFamily="18" charset="-34"/>
            </a:endParaRPr>
          </a:p>
          <a:p>
            <a:pPr marL="68580" indent="0">
              <a:buNone/>
            </a:pPr>
            <a:r>
              <a:rPr lang="th-TH" sz="3200" dirty="0">
                <a:latin typeface="AngsanaUPC" panose="02020603050405020304" pitchFamily="18" charset="-34"/>
                <a:cs typeface="AngsanaUPC" panose="02020603050405020304" pitchFamily="18" charset="-34"/>
              </a:rPr>
              <a:t>	4) ครอบครัวมีการวางแผนเพื่อความยั่งยืน </a:t>
            </a:r>
            <a:endParaRPr lang="en-US" sz="3200" dirty="0">
              <a:latin typeface="AngsanaUPC" panose="02020603050405020304" pitchFamily="18" charset="-34"/>
              <a:cs typeface="AngsanaUPC" panose="02020603050405020304" pitchFamily="18" charset="-34"/>
            </a:endParaRPr>
          </a:p>
          <a:p>
            <a:pPr marL="68580" indent="0">
              <a:buNone/>
            </a:pPr>
            <a:r>
              <a:rPr lang="th-TH" sz="3200" dirty="0">
                <a:latin typeface="AngsanaUPC" panose="02020603050405020304" pitchFamily="18" charset="-34"/>
                <a:cs typeface="AngsanaUPC" panose="02020603050405020304" pitchFamily="18" charset="-34"/>
              </a:rPr>
              <a:t>	5) ครอบครัวมีการสร้างวัฒนธรรมให้สมาชิกทุ่มเทกับการสืบทอด</a:t>
            </a:r>
          </a:p>
        </p:txBody>
      </p:sp>
    </p:spTree>
    <p:extLst>
      <p:ext uri="{BB962C8B-B14F-4D97-AF65-F5344CB8AC3E}">
        <p14:creationId xmlns:p14="http://schemas.microsoft.com/office/powerpoint/2010/main" val="350862904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7216" y="1705372"/>
            <a:ext cx="6777317" cy="3508977"/>
          </a:xfrm>
        </p:spPr>
        <p:txBody>
          <a:bodyPr/>
          <a:lstStyle/>
          <a:p>
            <a:pPr indent="0" algn="thaiDist">
              <a:lnSpc>
                <a:spcPct val="115000"/>
              </a:lnSpc>
              <a:spcAft>
                <a:spcPts val="0"/>
              </a:spcAft>
              <a:buNone/>
            </a:pPr>
            <a:r>
              <a:rPr lang="th-TH" dirty="0">
                <a:latin typeface="Calibri"/>
                <a:ea typeface="Calibri"/>
                <a:cs typeface="Angsana New"/>
              </a:rPr>
              <a:t>	</a:t>
            </a:r>
            <a:r>
              <a:rPr lang="th-TH" sz="3200" dirty="0">
                <a:latin typeface="Calibri"/>
                <a:ea typeface="Calibri"/>
                <a:cs typeface="Angsana New"/>
              </a:rPr>
              <a:t>สรุป ..... การบริหารธุรกิจครอบครัวนั้น นอกจากจะต้องมีความรู้ความเข้าใจในลักษณะของธุรกิจ ครอบครัวที่แตกต่างจากธุรกิจทั่วไปแล้ว สมาชิกในครอบครัวยังต้องเข้าใจถึงบทบาทหน้าที่ ของตนเองและช่วยกันส่งเสริมให้เกิดวัฒนธรรมของครอบครัวที่เหมาะสมกับวัตถุประสงค์</a:t>
            </a:r>
            <a:endParaRPr lang="th-TH" sz="32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530448" y="6461760"/>
            <a:ext cx="3502152" cy="365125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Asst. </a:t>
            </a:r>
            <a:r>
              <a:rPr lang="en-US" dirty="0" err="1">
                <a:solidFill>
                  <a:schemeClr val="tx1"/>
                </a:solidFill>
              </a:rPr>
              <a:t>Prof.Kawinphat</a:t>
            </a:r>
            <a:r>
              <a:rPr lang="en-US" dirty="0">
                <a:solidFill>
                  <a:schemeClr val="tx1"/>
                </a:solidFill>
              </a:rPr>
              <a:t>  </a:t>
            </a:r>
            <a:r>
              <a:rPr lang="en-US" dirty="0" err="1">
                <a:solidFill>
                  <a:schemeClr val="tx1"/>
                </a:solidFill>
              </a:rPr>
              <a:t>Lertpongmanee</a:t>
            </a:r>
            <a:endParaRPr lang="th-TH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18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50862904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95892" y="2564952"/>
            <a:ext cx="6777317" cy="3508977"/>
          </a:xfrm>
        </p:spPr>
        <p:txBody>
          <a:bodyPr>
            <a:normAutofit/>
          </a:bodyPr>
          <a:lstStyle/>
          <a:p>
            <a:pPr marL="68580" indent="0" algn="ctr">
              <a:buNone/>
            </a:pPr>
            <a:r>
              <a:rPr lang="th-TH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UPC" panose="02020603050405020304" pitchFamily="18" charset="-34"/>
                <a:cs typeface="AngsanaUPC" panose="02020603050405020304" pitchFamily="18" charset="-34"/>
              </a:rPr>
              <a:t>จบการบรรยาย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530448" y="6461760"/>
            <a:ext cx="3502152" cy="365125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Asst. </a:t>
            </a:r>
            <a:r>
              <a:rPr lang="en-US" dirty="0" err="1">
                <a:solidFill>
                  <a:schemeClr val="tx1"/>
                </a:solidFill>
              </a:rPr>
              <a:t>Prof.Kawinphat</a:t>
            </a:r>
            <a:r>
              <a:rPr lang="en-US" dirty="0">
                <a:solidFill>
                  <a:schemeClr val="tx1"/>
                </a:solidFill>
              </a:rPr>
              <a:t>  </a:t>
            </a:r>
            <a:r>
              <a:rPr lang="en-US" dirty="0" err="1">
                <a:solidFill>
                  <a:schemeClr val="tx1"/>
                </a:solidFill>
              </a:rPr>
              <a:t>Lertpongmanee</a:t>
            </a:r>
            <a:endParaRPr lang="th-TH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19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5086290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608" y="548680"/>
            <a:ext cx="7024744" cy="1143000"/>
          </a:xfrm>
        </p:spPr>
        <p:txBody>
          <a:bodyPr/>
          <a:lstStyle/>
          <a:p>
            <a:r>
              <a:rPr lang="th-TH" b="1" dirty="0">
                <a:solidFill>
                  <a:schemeClr val="tx1"/>
                </a:solidFill>
              </a:rPr>
              <a:t>ความหมายของธุรกิจครอบครัว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15616" y="2060848"/>
            <a:ext cx="6777317" cy="3508977"/>
          </a:xfrm>
        </p:spPr>
        <p:txBody>
          <a:bodyPr>
            <a:normAutofit/>
          </a:bodyPr>
          <a:lstStyle/>
          <a:p>
            <a:pPr marL="365760" lvl="1" indent="0" algn="just">
              <a:buNone/>
            </a:pPr>
            <a:r>
              <a:rPr lang="th-TH" dirty="0"/>
              <a:t>	</a:t>
            </a:r>
            <a:r>
              <a:rPr lang="th-TH" b="1" dirty="0">
                <a:latin typeface="AngsanaUPC" panose="02020603050405020304" pitchFamily="18" charset="-34"/>
                <a:cs typeface="AngsanaUPC" panose="02020603050405020304" pitchFamily="18" charset="-34"/>
              </a:rPr>
              <a:t> </a:t>
            </a:r>
            <a:r>
              <a:rPr lang="th-TH" sz="3200" b="1" dirty="0">
                <a:latin typeface="AngsanaUPC" panose="02020603050405020304" pitchFamily="18" charset="-34"/>
                <a:cs typeface="AngsanaUPC" panose="02020603050405020304" pitchFamily="18" charset="-34"/>
              </a:rPr>
              <a:t>ธุรกิจครอบครัว </a:t>
            </a:r>
            <a:r>
              <a:rPr lang="th-TH" sz="3200" dirty="0">
                <a:latin typeface="AngsanaUPC" panose="02020603050405020304" pitchFamily="18" charset="-34"/>
                <a:cs typeface="AngsanaUPC" panose="02020603050405020304" pitchFamily="18" charset="-34"/>
              </a:rPr>
              <a:t>หมายถึง ธุรกิจที่หุ้นของกิจการมากกว่าครึ่งหนึ่งเป็นเจ้าของโดยสมาชิกของครอบครัวใดครอบครัวหนึ่ง หรือ เป็นธุรกิจที่มีการสืบทอดมาสู่ลูกหลานอีกรุ่นหนึ่ง </a:t>
            </a:r>
          </a:p>
          <a:p>
            <a:pPr marL="365760" lvl="1" indent="0" algn="just">
              <a:buNone/>
            </a:pPr>
            <a:r>
              <a:rPr lang="th-TH" sz="3200" dirty="0">
                <a:latin typeface="AngsanaUPC" panose="02020603050405020304" pitchFamily="18" charset="-34"/>
                <a:cs typeface="AngsanaUPC" panose="02020603050405020304" pitchFamily="18" charset="-34"/>
              </a:rPr>
              <a:t>	</a:t>
            </a:r>
            <a:endParaRPr lang="th-TH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530448" y="6461760"/>
            <a:ext cx="3502152" cy="365125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Asst. </a:t>
            </a:r>
            <a:r>
              <a:rPr lang="en-US" dirty="0" err="1">
                <a:solidFill>
                  <a:schemeClr val="tx1"/>
                </a:solidFill>
              </a:rPr>
              <a:t>Prof.Kawinphat</a:t>
            </a:r>
            <a:r>
              <a:rPr lang="en-US" dirty="0">
                <a:solidFill>
                  <a:schemeClr val="tx1"/>
                </a:solidFill>
              </a:rPr>
              <a:t>  </a:t>
            </a:r>
            <a:r>
              <a:rPr lang="en-US" dirty="0" err="1">
                <a:solidFill>
                  <a:schemeClr val="tx1"/>
                </a:solidFill>
              </a:rPr>
              <a:t>Lertpongmanee</a:t>
            </a:r>
            <a:endParaRPr lang="th-TH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z="1800" smtClean="0"/>
              <a:t>2</a:t>
            </a:fld>
            <a:endParaRPr lang="th-TH" sz="1800" dirty="0"/>
          </a:p>
        </p:txBody>
      </p:sp>
    </p:spTree>
    <p:extLst>
      <p:ext uri="{BB962C8B-B14F-4D97-AF65-F5344CB8AC3E}">
        <p14:creationId xmlns:p14="http://schemas.microsoft.com/office/powerpoint/2010/main" val="289534648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0"/>
            <a:ext cx="7024744" cy="1143000"/>
          </a:xfrm>
        </p:spPr>
        <p:txBody>
          <a:bodyPr/>
          <a:lstStyle/>
          <a:p>
            <a:r>
              <a:rPr lang="th-TH" b="1" dirty="0">
                <a:solidFill>
                  <a:schemeClr val="tx1"/>
                </a:solidFill>
              </a:rPr>
              <a:t>เอกสารอ้างอิง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268760"/>
            <a:ext cx="8208912" cy="5256584"/>
          </a:xfrm>
        </p:spPr>
        <p:txBody>
          <a:bodyPr>
            <a:normAutofit fontScale="92500" lnSpcReduction="20000"/>
          </a:bodyPr>
          <a:lstStyle/>
          <a:p>
            <a:pPr marL="68580" indent="0">
              <a:buNone/>
            </a:pPr>
            <a:r>
              <a:rPr lang="th-TH" sz="1900" dirty="0">
                <a:latin typeface="AngsanaUPC" panose="02020603050405020304" pitchFamily="18" charset="-34"/>
                <a:cs typeface="AngsanaUPC" panose="02020603050405020304" pitchFamily="18" charset="-34"/>
              </a:rPr>
              <a:t>เอกชัย อภิศักดิ์กุล. การบริหารธุรกิจครอบครัวศาสตร์และศิลป์ของความยั่งยืน.2561.กรุงเทพมหานคร.</a:t>
            </a:r>
          </a:p>
          <a:p>
            <a:pPr marL="68580" indent="0">
              <a:buNone/>
            </a:pPr>
            <a:r>
              <a:rPr lang="th-TH" sz="1900" dirty="0">
                <a:latin typeface="AngsanaUPC" panose="02020603050405020304" pitchFamily="18" charset="-34"/>
                <a:cs typeface="AngsanaUPC" panose="02020603050405020304" pitchFamily="18" charset="-34"/>
              </a:rPr>
              <a:t>       	บริษัททริปเปิ้ล เอ็ดดูเคชั่น  จำกัด.</a:t>
            </a:r>
          </a:p>
          <a:p>
            <a:pPr marL="68580" indent="0">
              <a:buNone/>
            </a:pPr>
            <a:r>
              <a:rPr lang="th-TH" sz="1900" dirty="0">
                <a:latin typeface="AngsanaUPC" panose="02020603050405020304" pitchFamily="18" charset="-34"/>
                <a:cs typeface="AngsanaUPC" panose="02020603050405020304" pitchFamily="18" charset="-34"/>
              </a:rPr>
              <a:t>กลุ่มเซ็นทรัล [ออนไลน์]. เข้าถึงจาก </a:t>
            </a:r>
            <a:r>
              <a:rPr lang="en-US" sz="1900" dirty="0">
                <a:latin typeface="AngsanaUPC" panose="02020603050405020304" pitchFamily="18" charset="-34"/>
                <a:cs typeface="AngsanaUPC" panose="02020603050405020304" pitchFamily="18" charset="-34"/>
              </a:rPr>
              <a:t>http: / / th.wikipedia.org.</a:t>
            </a:r>
          </a:p>
          <a:p>
            <a:pPr marL="68580" indent="0">
              <a:buNone/>
            </a:pPr>
            <a:r>
              <a:rPr lang="th-TH" sz="1900" dirty="0">
                <a:latin typeface="AngsanaUPC" panose="02020603050405020304" pitchFamily="18" charset="-34"/>
                <a:cs typeface="AngsanaUPC" panose="02020603050405020304" pitchFamily="18" charset="-34"/>
              </a:rPr>
              <a:t>จีรเดช อู่สวัสดิ์.     มปป.     เอกสารสรุปประเด็นการบรรยาย หัวข้อ การบริหารธุรกิจครอบครัว (</a:t>
            </a:r>
            <a:r>
              <a:rPr lang="en-US" sz="1900" dirty="0">
                <a:latin typeface="AngsanaUPC" panose="02020603050405020304" pitchFamily="18" charset="-34"/>
                <a:cs typeface="AngsanaUPC" panose="02020603050405020304" pitchFamily="18" charset="-34"/>
              </a:rPr>
              <a:t>Family          </a:t>
            </a:r>
          </a:p>
          <a:p>
            <a:pPr marL="68580" indent="0">
              <a:buNone/>
            </a:pPr>
            <a:r>
              <a:rPr lang="en-US" sz="1900" dirty="0">
                <a:latin typeface="AngsanaUPC" panose="02020603050405020304" pitchFamily="18" charset="-34"/>
                <a:cs typeface="AngsanaUPC" panose="02020603050405020304" pitchFamily="18" charset="-34"/>
              </a:rPr>
              <a:t>      	 Business Management). </a:t>
            </a:r>
            <a:r>
              <a:rPr lang="th-TH" sz="1900" dirty="0">
                <a:latin typeface="AngsanaUPC" panose="02020603050405020304" pitchFamily="18" charset="-34"/>
                <a:cs typeface="AngsanaUPC" panose="02020603050405020304" pitchFamily="18" charset="-34"/>
              </a:rPr>
              <a:t>กรุงเทพมหานคร : มหาวิทยาลัยหอการค้าไทยและสถาบันวิทยาการการค้า.</a:t>
            </a:r>
          </a:p>
          <a:p>
            <a:pPr marL="68580" indent="0">
              <a:buNone/>
            </a:pPr>
            <a:r>
              <a:rPr lang="th-TH" sz="1900" dirty="0">
                <a:latin typeface="AngsanaUPC" panose="02020603050405020304" pitchFamily="18" charset="-34"/>
                <a:cs typeface="AngsanaUPC" panose="02020603050405020304" pitchFamily="18" charset="-34"/>
              </a:rPr>
              <a:t>ฐิติเมธ โภคชัย.     2544.     </a:t>
            </a:r>
            <a:r>
              <a:rPr lang="en-US" sz="1900" dirty="0">
                <a:latin typeface="AngsanaUPC" panose="02020603050405020304" pitchFamily="18" charset="-34"/>
                <a:cs typeface="AngsanaUPC" panose="02020603050405020304" pitchFamily="18" charset="-34"/>
              </a:rPr>
              <a:t>Owner-Managed Old Business  [</a:t>
            </a:r>
            <a:r>
              <a:rPr lang="th-TH" sz="1900" dirty="0">
                <a:latin typeface="AngsanaUPC" panose="02020603050405020304" pitchFamily="18" charset="-34"/>
                <a:cs typeface="AngsanaUPC" panose="02020603050405020304" pitchFamily="18" charset="-34"/>
              </a:rPr>
              <a:t>ออนไลน์].  เข้าถึงจาก </a:t>
            </a:r>
            <a:r>
              <a:rPr lang="en-US" sz="1900" dirty="0">
                <a:latin typeface="AngsanaUPC" panose="02020603050405020304" pitchFamily="18" charset="-34"/>
                <a:cs typeface="AngsanaUPC" panose="02020603050405020304" pitchFamily="18" charset="-34"/>
              </a:rPr>
              <a:t>http://www.goto</a:t>
            </a:r>
          </a:p>
          <a:p>
            <a:pPr marL="68580" indent="0">
              <a:buNone/>
            </a:pPr>
            <a:r>
              <a:rPr lang="en-US" sz="1900" dirty="0">
                <a:latin typeface="AngsanaUPC" panose="02020603050405020304" pitchFamily="18" charset="-34"/>
                <a:cs typeface="AngsanaUPC" panose="02020603050405020304" pitchFamily="18" charset="-34"/>
              </a:rPr>
              <a:t>      	 Manager.com/news/derails.</a:t>
            </a:r>
            <a:r>
              <a:rPr lang="th-TH" sz="1900" dirty="0">
                <a:latin typeface="AngsanaUPC" panose="02020603050405020304" pitchFamily="18" charset="-34"/>
                <a:cs typeface="AngsanaUPC" panose="02020603050405020304" pitchFamily="18" charset="-34"/>
              </a:rPr>
              <a:t> </a:t>
            </a:r>
            <a:r>
              <a:rPr lang="en-US" sz="1900" dirty="0" err="1">
                <a:latin typeface="AngsanaUPC" panose="02020603050405020304" pitchFamily="18" charset="-34"/>
                <a:cs typeface="AngsanaUPC" panose="02020603050405020304" pitchFamily="18" charset="-34"/>
              </a:rPr>
              <a:t>aspx?id</a:t>
            </a:r>
            <a:r>
              <a:rPr lang="en-US" sz="1900" dirty="0">
                <a:latin typeface="AngsanaUPC" panose="02020603050405020304" pitchFamily="18" charset="-34"/>
                <a:cs typeface="AngsanaUPC" panose="02020603050405020304" pitchFamily="18" charset="-34"/>
              </a:rPr>
              <a:t>=1590</a:t>
            </a:r>
          </a:p>
          <a:p>
            <a:pPr marL="68580" indent="0">
              <a:buNone/>
            </a:pPr>
            <a:r>
              <a:rPr lang="th-TH" sz="1900" dirty="0">
                <a:latin typeface="AngsanaUPC" panose="02020603050405020304" pitchFamily="18" charset="-34"/>
                <a:cs typeface="AngsanaUPC" panose="02020603050405020304" pitchFamily="18" charset="-34"/>
              </a:rPr>
              <a:t>ตลาดหลักทรัพย์แห่งประเทศไทย.  2550.  รายงานการกำกับดูแลกิจการที่ดีสิงหาคม 2550. กรุงเทพมหานคร </a:t>
            </a:r>
          </a:p>
          <a:p>
            <a:pPr marL="68580" indent="0">
              <a:buNone/>
            </a:pPr>
            <a:r>
              <a:rPr lang="th-TH" sz="1900" dirty="0">
                <a:latin typeface="AngsanaUPC" panose="02020603050405020304" pitchFamily="18" charset="-34"/>
                <a:cs typeface="AngsanaUPC" panose="02020603050405020304" pitchFamily="18" charset="-34"/>
              </a:rPr>
              <a:t>       	ฝ่ายกำกับตลาด ตลาดหลักทรัพย์แห่งประเทศไทย.</a:t>
            </a:r>
          </a:p>
          <a:p>
            <a:pPr marL="6858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900" dirty="0" err="1">
                <a:latin typeface="AngsanaUPC" panose="02020603050405020304" pitchFamily="18" charset="-34"/>
                <a:ea typeface="Calibri"/>
                <a:cs typeface="AngsanaUPC" panose="02020603050405020304" pitchFamily="18" charset="-34"/>
              </a:rPr>
              <a:t>Apisakkul</a:t>
            </a:r>
            <a:r>
              <a:rPr lang="en-US" sz="1900" dirty="0">
                <a:latin typeface="AngsanaUPC" panose="02020603050405020304" pitchFamily="18" charset="-34"/>
                <a:ea typeface="Calibri"/>
                <a:cs typeface="AngsanaUPC" panose="02020603050405020304" pitchFamily="18" charset="-34"/>
              </a:rPr>
              <a:t>, </a:t>
            </a:r>
            <a:r>
              <a:rPr lang="en-US" sz="1900" dirty="0" err="1">
                <a:latin typeface="AngsanaUPC" panose="02020603050405020304" pitchFamily="18" charset="-34"/>
                <a:ea typeface="Calibri"/>
                <a:cs typeface="AngsanaUPC" panose="02020603050405020304" pitchFamily="18" charset="-34"/>
              </a:rPr>
              <a:t>Akachai</a:t>
            </a:r>
            <a:r>
              <a:rPr lang="en-US" sz="1900" dirty="0">
                <a:latin typeface="AngsanaUPC" panose="02020603050405020304" pitchFamily="18" charset="-34"/>
                <a:ea typeface="Calibri"/>
                <a:cs typeface="AngsanaUPC" panose="02020603050405020304" pitchFamily="18" charset="-34"/>
              </a:rPr>
              <a:t>. 2016. “Corporate Governance and Financial Performance of Family Business</a:t>
            </a:r>
          </a:p>
          <a:p>
            <a:pPr marL="6858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900" dirty="0">
                <a:latin typeface="AngsanaUPC" panose="02020603050405020304" pitchFamily="18" charset="-34"/>
                <a:ea typeface="Calibri"/>
                <a:cs typeface="AngsanaUPC" panose="02020603050405020304" pitchFamily="18" charset="-34"/>
              </a:rPr>
              <a:t>  	Listed in The Security Exchange of Thailand.” </a:t>
            </a:r>
            <a:r>
              <a:rPr lang="en-US" sz="1900" b="1" dirty="0">
                <a:latin typeface="AngsanaUPC" panose="02020603050405020304" pitchFamily="18" charset="-34"/>
                <a:ea typeface="Calibri"/>
                <a:cs typeface="AngsanaUPC" panose="02020603050405020304" pitchFamily="18" charset="-34"/>
              </a:rPr>
              <a:t>UTCC International Journal of Business and</a:t>
            </a:r>
            <a:r>
              <a:rPr lang="en-US" sz="1900" dirty="0">
                <a:latin typeface="AngsanaUPC" panose="02020603050405020304" pitchFamily="18" charset="-34"/>
                <a:ea typeface="Calibri"/>
                <a:cs typeface="AngsanaUPC" panose="02020603050405020304" pitchFamily="18" charset="-34"/>
              </a:rPr>
              <a:t> </a:t>
            </a:r>
          </a:p>
          <a:p>
            <a:pPr marL="6858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900" b="1" dirty="0">
                <a:latin typeface="AngsanaUPC" panose="02020603050405020304" pitchFamily="18" charset="-34"/>
                <a:ea typeface="Calibri"/>
                <a:cs typeface="AngsanaUPC" panose="02020603050405020304" pitchFamily="18" charset="-34"/>
              </a:rPr>
              <a:t> 	Economics</a:t>
            </a:r>
            <a:r>
              <a:rPr lang="en-US" sz="1900" dirty="0">
                <a:latin typeface="AngsanaUPC" panose="02020603050405020304" pitchFamily="18" charset="-34"/>
                <a:ea typeface="Calibri"/>
                <a:cs typeface="AngsanaUPC" panose="02020603050405020304" pitchFamily="18" charset="-34"/>
              </a:rPr>
              <a:t> 8, 2: 131 146.</a:t>
            </a:r>
          </a:p>
          <a:p>
            <a:pPr marL="6858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900" dirty="0" err="1">
                <a:latin typeface="AngsanaUPC" panose="02020603050405020304" pitchFamily="18" charset="-34"/>
                <a:ea typeface="Calibri"/>
                <a:cs typeface="AngsanaUPC" panose="02020603050405020304" pitchFamily="18" charset="-34"/>
              </a:rPr>
              <a:t>Astrachan</a:t>
            </a:r>
            <a:r>
              <a:rPr lang="en-US" sz="1900" dirty="0">
                <a:latin typeface="AngsanaUPC" panose="02020603050405020304" pitchFamily="18" charset="-34"/>
                <a:ea typeface="Calibri"/>
                <a:cs typeface="AngsanaUPC" panose="02020603050405020304" pitchFamily="18" charset="-34"/>
              </a:rPr>
              <a:t>, J. H., and McMillan, K. S. 2003. “Conflict and Communication in the Family Business.”</a:t>
            </a:r>
          </a:p>
          <a:p>
            <a:pPr marL="6858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900" dirty="0">
                <a:latin typeface="AngsanaUPC" panose="02020603050405020304" pitchFamily="18" charset="-34"/>
                <a:ea typeface="Calibri"/>
                <a:cs typeface="AngsanaUPC" panose="02020603050405020304" pitchFamily="18" charset="-34"/>
              </a:rPr>
              <a:t>  	Marietta, GA: Family Enterprise Publishers.</a:t>
            </a:r>
          </a:p>
          <a:p>
            <a:pPr marL="68580" indent="0" algn="just">
              <a:lnSpc>
                <a:spcPct val="115000"/>
              </a:lnSpc>
              <a:spcAft>
                <a:spcPts val="1000"/>
              </a:spcAft>
              <a:buNone/>
            </a:pPr>
            <a:r>
              <a:rPr lang="en-US" sz="1900" dirty="0" err="1">
                <a:latin typeface="AngsanaUPC" panose="02020603050405020304" pitchFamily="18" charset="-34"/>
                <a:ea typeface="Calibri"/>
                <a:cs typeface="AngsanaUPC" panose="02020603050405020304" pitchFamily="18" charset="-34"/>
              </a:rPr>
              <a:t>Ciuffo</a:t>
            </a:r>
            <a:r>
              <a:rPr lang="en-US" sz="1900" dirty="0">
                <a:latin typeface="AngsanaUPC" panose="02020603050405020304" pitchFamily="18" charset="-34"/>
                <a:ea typeface="Calibri"/>
                <a:cs typeface="AngsanaUPC" panose="02020603050405020304" pitchFamily="18" charset="-34"/>
              </a:rPr>
              <a:t>, A., F. 2007. </a:t>
            </a:r>
            <a:r>
              <a:rPr lang="en-US" sz="1900" b="1" dirty="0">
                <a:latin typeface="AngsanaUPC" panose="02020603050405020304" pitchFamily="18" charset="-34"/>
                <a:ea typeface="Calibri"/>
                <a:cs typeface="AngsanaUPC" panose="02020603050405020304" pitchFamily="18" charset="-34"/>
              </a:rPr>
              <a:t>Family Business Research Journal.</a:t>
            </a:r>
            <a:r>
              <a:rPr lang="en-US" sz="1900" dirty="0">
                <a:latin typeface="AngsanaUPC" panose="02020603050405020304" pitchFamily="18" charset="-34"/>
                <a:ea typeface="Calibri"/>
                <a:cs typeface="AngsanaUPC" panose="02020603050405020304" pitchFamily="18" charset="-34"/>
              </a:rPr>
              <a:t> USA: Trafford Publishing. European Family</a:t>
            </a:r>
          </a:p>
          <a:p>
            <a:pPr marL="6858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900" dirty="0">
                <a:latin typeface="AngsanaUPC" panose="02020603050405020304" pitchFamily="18" charset="-34"/>
                <a:ea typeface="Calibri"/>
                <a:cs typeface="AngsanaUPC" panose="02020603050405020304" pitchFamily="18" charset="-34"/>
              </a:rPr>
              <a:t>      	Businesses </a:t>
            </a:r>
            <a:r>
              <a:rPr lang="th-TH" sz="1900" dirty="0">
                <a:latin typeface="AngsanaUPC" panose="02020603050405020304" pitchFamily="18" charset="-34"/>
                <a:ea typeface="Calibri"/>
                <a:cs typeface="AngsanaUPC" panose="02020603050405020304" pitchFamily="18" charset="-34"/>
              </a:rPr>
              <a:t>(</a:t>
            </a:r>
            <a:r>
              <a:rPr lang="en-US" sz="1900" dirty="0">
                <a:latin typeface="AngsanaUPC" panose="02020603050405020304" pitchFamily="18" charset="-34"/>
                <a:ea typeface="Calibri"/>
                <a:cs typeface="AngsanaUPC" panose="02020603050405020304" pitchFamily="18" charset="-34"/>
              </a:rPr>
              <a:t>EFB</a:t>
            </a:r>
            <a:r>
              <a:rPr lang="th-TH" sz="1900" dirty="0">
                <a:latin typeface="AngsanaUPC" panose="02020603050405020304" pitchFamily="18" charset="-34"/>
                <a:ea typeface="Calibri"/>
                <a:cs typeface="AngsanaUPC" panose="02020603050405020304" pitchFamily="18" charset="-34"/>
              </a:rPr>
              <a:t>) </a:t>
            </a:r>
            <a:r>
              <a:rPr lang="en-US" sz="1900" dirty="0">
                <a:latin typeface="AngsanaUPC" panose="02020603050405020304" pitchFamily="18" charset="-34"/>
                <a:ea typeface="Calibri"/>
                <a:cs typeface="AngsanaUPC" panose="02020603050405020304" pitchFamily="18" charset="-34"/>
              </a:rPr>
              <a:t>and KPMG. 2015. </a:t>
            </a:r>
            <a:r>
              <a:rPr lang="en-US" sz="1900" b="1" dirty="0">
                <a:latin typeface="AngsanaUPC" panose="02020603050405020304" pitchFamily="18" charset="-34"/>
                <a:ea typeface="Calibri"/>
                <a:cs typeface="AngsanaUPC" panose="02020603050405020304" pitchFamily="18" charset="-34"/>
              </a:rPr>
              <a:t>European Family Business </a:t>
            </a:r>
            <a:r>
              <a:rPr lang="en-US" sz="1900" b="1" dirty="0" err="1">
                <a:latin typeface="AngsanaUPC" panose="02020603050405020304" pitchFamily="18" charset="-34"/>
                <a:ea typeface="Calibri"/>
                <a:cs typeface="AngsanaUPC" panose="02020603050405020304" pitchFamily="18" charset="-34"/>
              </a:rPr>
              <a:t>Barometer:Determinee</a:t>
            </a:r>
            <a:r>
              <a:rPr lang="en-US" sz="1900" b="1" dirty="0">
                <a:latin typeface="AngsanaUPC" panose="02020603050405020304" pitchFamily="18" charset="-34"/>
                <a:ea typeface="Calibri"/>
                <a:cs typeface="AngsanaUPC" panose="02020603050405020304" pitchFamily="18" charset="-34"/>
              </a:rPr>
              <a:t> to  </a:t>
            </a:r>
            <a:endParaRPr lang="en-US" sz="1900" dirty="0">
              <a:latin typeface="AngsanaUPC" panose="02020603050405020304" pitchFamily="18" charset="-34"/>
              <a:ea typeface="Calibri"/>
              <a:cs typeface="AngsanaUPC" panose="02020603050405020304" pitchFamily="18" charset="-34"/>
            </a:endParaRPr>
          </a:p>
          <a:p>
            <a:pPr marL="6858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900" b="1" dirty="0">
                <a:latin typeface="AngsanaUPC" panose="02020603050405020304" pitchFamily="18" charset="-34"/>
                <a:ea typeface="Calibri"/>
                <a:cs typeface="AngsanaUPC" panose="02020603050405020304" pitchFamily="18" charset="-34"/>
              </a:rPr>
              <a:t>    	 Succeed. </a:t>
            </a:r>
            <a:r>
              <a:rPr lang="en-US" sz="1900" dirty="0">
                <a:latin typeface="AngsanaUPC" panose="02020603050405020304" pitchFamily="18" charset="-34"/>
                <a:ea typeface="Calibri"/>
                <a:cs typeface="AngsanaUPC" panose="02020603050405020304" pitchFamily="18" charset="-34"/>
              </a:rPr>
              <a:t>4</a:t>
            </a:r>
            <a:r>
              <a:rPr lang="en-US" sz="1900" baseline="30000" dirty="0">
                <a:latin typeface="AngsanaUPC" panose="02020603050405020304" pitchFamily="18" charset="-34"/>
                <a:ea typeface="Calibri"/>
                <a:cs typeface="AngsanaUPC" panose="02020603050405020304" pitchFamily="18" charset="-34"/>
              </a:rPr>
              <a:t>th</a:t>
            </a:r>
            <a:r>
              <a:rPr lang="en-US" sz="1900" dirty="0">
                <a:latin typeface="AngsanaUPC" panose="02020603050405020304" pitchFamily="18" charset="-34"/>
                <a:ea typeface="Calibri"/>
                <a:cs typeface="AngsanaUPC" panose="02020603050405020304" pitchFamily="18" charset="-34"/>
              </a:rPr>
              <a:t> ed. KPMG International Cooperative.</a:t>
            </a:r>
          </a:p>
          <a:p>
            <a:pPr marL="68580" indent="0">
              <a:buNone/>
            </a:pPr>
            <a:endParaRPr lang="th-TH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530448" y="6461760"/>
            <a:ext cx="3502152" cy="365125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Asst. </a:t>
            </a:r>
            <a:r>
              <a:rPr lang="en-US" dirty="0" err="1">
                <a:solidFill>
                  <a:schemeClr val="tx1"/>
                </a:solidFill>
              </a:rPr>
              <a:t>Prof.Kawinphat</a:t>
            </a:r>
            <a:r>
              <a:rPr lang="en-US" dirty="0">
                <a:solidFill>
                  <a:schemeClr val="tx1"/>
                </a:solidFill>
              </a:rPr>
              <a:t>  </a:t>
            </a:r>
            <a:r>
              <a:rPr lang="en-US" dirty="0" err="1">
                <a:solidFill>
                  <a:schemeClr val="tx1"/>
                </a:solidFill>
              </a:rPr>
              <a:t>Lertpongmanee</a:t>
            </a:r>
            <a:endParaRPr lang="th-TH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20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18462471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1196752"/>
            <a:ext cx="7704856" cy="5184576"/>
          </a:xfrm>
        </p:spPr>
        <p:txBody>
          <a:bodyPr>
            <a:normAutofit/>
          </a:bodyPr>
          <a:lstStyle/>
          <a:p>
            <a:pPr marL="68580" indent="0">
              <a:buNone/>
            </a:pPr>
            <a:r>
              <a:rPr lang="th-TH" sz="3200" b="1" dirty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คำถามท้ายบท</a:t>
            </a:r>
            <a:endParaRPr lang="en-US" sz="3200" dirty="0">
              <a:solidFill>
                <a:schemeClr val="tx1"/>
              </a:solidFill>
              <a:latin typeface="AngsanaUPC" panose="02020603050405020304" pitchFamily="18" charset="-34"/>
              <a:cs typeface="AngsanaUPC" panose="02020603050405020304" pitchFamily="18" charset="-34"/>
            </a:endParaRPr>
          </a:p>
          <a:p>
            <a:pPr marL="525780" indent="-457200">
              <a:buAutoNum type="arabicPeriod"/>
            </a:pPr>
            <a:r>
              <a:rPr lang="th-TH" sz="3200" dirty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ธุรกิจครอบครัวคืออะไร </a:t>
            </a:r>
          </a:p>
          <a:p>
            <a:pPr marL="525780" indent="-457200">
              <a:buFont typeface="Wingdings 2" pitchFamily="18" charset="2"/>
              <a:buAutoNum type="arabicPeriod"/>
            </a:pPr>
            <a:r>
              <a:rPr lang="th-TH" sz="3200" dirty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จุดแข็งของธุรกิจครอบครัว ประด้วยอะไรบ้าง</a:t>
            </a:r>
          </a:p>
          <a:p>
            <a:pPr marL="525780" indent="-457200">
              <a:buFont typeface="Wingdings 2" pitchFamily="18" charset="2"/>
              <a:buAutoNum type="arabicPeriod"/>
            </a:pPr>
            <a:r>
              <a:rPr lang="th-TH" sz="3200" dirty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การสรุปคำจำกัดความของธุรกิจครอบครัวแบ่งมีกี่วิธี </a:t>
            </a:r>
          </a:p>
          <a:p>
            <a:pPr marL="525780" indent="-457200">
              <a:buFont typeface="Wingdings 2" pitchFamily="18" charset="2"/>
              <a:buAutoNum type="arabicPeriod"/>
            </a:pPr>
            <a:r>
              <a:rPr lang="th-TH" sz="3200" dirty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วิวัฒนาการของธุรกิจครอบครัว มีกี่ช่วง ได้แก่อะไรบ้างอธิบาย</a:t>
            </a:r>
          </a:p>
          <a:p>
            <a:pPr marL="525780" indent="-457200">
              <a:buFont typeface="Wingdings 2" pitchFamily="18" charset="2"/>
              <a:buAutoNum type="arabicPeriod"/>
            </a:pPr>
            <a:r>
              <a:rPr lang="th-TH" sz="3200" dirty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แนวคิดในการบริหารธุรกิจครอบครัวมีกี่รูปแบบ อะไรบ้างอธิบายในแต่ละรูปแบบมาให้เข้าใจ</a:t>
            </a:r>
          </a:p>
          <a:p>
            <a:pPr marL="525780" indent="-457200">
              <a:buFont typeface="Wingdings 2" pitchFamily="18" charset="2"/>
              <a:buAutoNum type="arabicPeriod"/>
            </a:pPr>
            <a:r>
              <a:rPr lang="th-TH" sz="3200" dirty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 ข้อได้เปรียบอื่นๆที่ธุรกิจครอบครัวมีเหนือกว่าธุรกิจทั่วไปมีอะไรบ้างบอกสาเหตุมาอย่างพอสังเขป </a:t>
            </a:r>
            <a:endParaRPr lang="en-US" sz="3200" dirty="0">
              <a:solidFill>
                <a:schemeClr val="tx1"/>
              </a:solidFill>
              <a:latin typeface="AngsanaUPC" panose="02020603050405020304" pitchFamily="18" charset="-34"/>
              <a:cs typeface="AngsanaUPC" panose="02020603050405020304" pitchFamily="18" charset="-34"/>
            </a:endParaRPr>
          </a:p>
          <a:p>
            <a:pPr marL="525780" indent="-457200">
              <a:buFont typeface="Wingdings 2" pitchFamily="18" charset="2"/>
              <a:buAutoNum type="arabicPeriod"/>
            </a:pPr>
            <a:endParaRPr lang="en-US" dirty="0"/>
          </a:p>
          <a:p>
            <a:pPr marL="525780" indent="-457200">
              <a:buFont typeface="Wingdings 2" pitchFamily="18" charset="2"/>
              <a:buAutoNum type="arabicPeriod"/>
            </a:pPr>
            <a:endParaRPr lang="en-US" dirty="0"/>
          </a:p>
          <a:p>
            <a:pPr marL="525780" indent="-457200">
              <a:buAutoNum type="arabicPeriod"/>
            </a:pPr>
            <a:endParaRPr lang="en-US" dirty="0"/>
          </a:p>
          <a:p>
            <a:endParaRPr lang="th-TH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530448" y="6461760"/>
            <a:ext cx="3502152" cy="365125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Asst. </a:t>
            </a:r>
            <a:r>
              <a:rPr lang="en-US" dirty="0" err="1">
                <a:solidFill>
                  <a:schemeClr val="tx1"/>
                </a:solidFill>
              </a:rPr>
              <a:t>Prof.Kawinphat</a:t>
            </a:r>
            <a:r>
              <a:rPr lang="en-US" dirty="0">
                <a:solidFill>
                  <a:schemeClr val="tx1"/>
                </a:solidFill>
              </a:rPr>
              <a:t>  </a:t>
            </a:r>
            <a:r>
              <a:rPr lang="en-US" dirty="0" err="1">
                <a:solidFill>
                  <a:schemeClr val="tx1"/>
                </a:solidFill>
              </a:rPr>
              <a:t>Lertpongmanee</a:t>
            </a:r>
            <a:endParaRPr lang="th-TH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21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1846247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608" y="2060848"/>
            <a:ext cx="6777317" cy="3508977"/>
          </a:xfrm>
        </p:spPr>
        <p:txBody>
          <a:bodyPr>
            <a:normAutofit/>
          </a:bodyPr>
          <a:lstStyle/>
          <a:p>
            <a:pPr marL="68580" indent="0" algn="just">
              <a:buNone/>
            </a:pPr>
            <a:r>
              <a:rPr lang="th-TH" dirty="0"/>
              <a:t>	</a:t>
            </a:r>
            <a:r>
              <a:rPr lang="th-TH" sz="3200" b="1" dirty="0">
                <a:solidFill>
                  <a:schemeClr val="tx1"/>
                </a:solidFill>
              </a:rPr>
              <a:t> ธุรกิจครอบครัว </a:t>
            </a:r>
            <a:r>
              <a:rPr lang="th-TH" sz="3200" b="1" dirty="0">
                <a:latin typeface="AngsanaUPC" panose="02020603050405020304" pitchFamily="18" charset="-34"/>
                <a:cs typeface="AngsanaUPC" panose="02020603050405020304" pitchFamily="18" charset="-34"/>
              </a:rPr>
              <a:t>หมายถึง</a:t>
            </a:r>
            <a:r>
              <a:rPr lang="th-TH" sz="3200" dirty="0">
                <a:latin typeface="AngsanaUPC" panose="02020603050405020304" pitchFamily="18" charset="-34"/>
                <a:cs typeface="AngsanaUPC" panose="02020603050405020304" pitchFamily="18" charset="-34"/>
              </a:rPr>
              <a:t> ธุรกิจที่ผู้ก่อตั้ง หรือครอบครัว มีสิทธิในการออกเสียง (</a:t>
            </a:r>
            <a:r>
              <a:rPr lang="en-US" sz="3200" dirty="0">
                <a:latin typeface="AngsanaUPC" panose="02020603050405020304" pitchFamily="18" charset="-34"/>
                <a:cs typeface="AngsanaUPC" panose="02020603050405020304" pitchFamily="18" charset="-34"/>
              </a:rPr>
              <a:t>Voting Rights) </a:t>
            </a:r>
            <a:r>
              <a:rPr lang="th-TH" sz="3200" dirty="0">
                <a:latin typeface="AngsanaUPC" panose="02020603050405020304" pitchFamily="18" charset="-34"/>
                <a:cs typeface="AngsanaUPC" panose="02020603050405020304" pitchFamily="18" charset="-34"/>
              </a:rPr>
              <a:t>เป็นเสียงข้างมาก หรือมีสิทธิในการบริหารและจัดการต่างๆ ขององค์กร หรือสมาชิกในครอบครัวอย่างน้อย 1 คน เป็นคณะกรรมการขององค์กรนั้นๆ</a:t>
            </a:r>
          </a:p>
          <a:p>
            <a:pPr marL="68580" indent="0" algn="just">
              <a:buNone/>
            </a:pPr>
            <a:r>
              <a:rPr lang="th-TH" sz="3200" dirty="0">
                <a:latin typeface="AngsanaUPC" panose="02020603050405020304" pitchFamily="18" charset="-34"/>
                <a:cs typeface="AngsanaUPC" panose="02020603050405020304" pitchFamily="18" charset="-34"/>
              </a:rPr>
              <a:t>	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530448" y="6461760"/>
            <a:ext cx="3502152" cy="365125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Asst. </a:t>
            </a:r>
            <a:r>
              <a:rPr lang="en-US" dirty="0" err="1">
                <a:solidFill>
                  <a:schemeClr val="tx1"/>
                </a:solidFill>
              </a:rPr>
              <a:t>Prof.Kawinphat</a:t>
            </a:r>
            <a:r>
              <a:rPr lang="en-US" dirty="0">
                <a:solidFill>
                  <a:schemeClr val="tx1"/>
                </a:solidFill>
              </a:rPr>
              <a:t>  </a:t>
            </a:r>
            <a:r>
              <a:rPr lang="en-US" dirty="0" err="1">
                <a:solidFill>
                  <a:schemeClr val="tx1"/>
                </a:solidFill>
              </a:rPr>
              <a:t>Lertpongmanee</a:t>
            </a:r>
            <a:endParaRPr lang="th-TH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3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1846247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1592796"/>
            <a:ext cx="7776864" cy="3672408"/>
          </a:xfrm>
        </p:spPr>
        <p:txBody>
          <a:bodyPr>
            <a:normAutofit/>
          </a:bodyPr>
          <a:lstStyle/>
          <a:p>
            <a:pPr marL="68580" indent="0">
              <a:buNone/>
            </a:pPr>
            <a:r>
              <a:rPr lang="th-TH" b="1" dirty="0"/>
              <a:t>	</a:t>
            </a:r>
            <a:r>
              <a:rPr lang="th-TH" sz="3200" b="1" dirty="0">
                <a:solidFill>
                  <a:schemeClr val="tx1"/>
                </a:solidFill>
              </a:rPr>
              <a:t> </a:t>
            </a:r>
            <a:r>
              <a:rPr lang="th-TH" sz="3200" b="1" dirty="0">
                <a:latin typeface="AngsanaUPC" panose="02020603050405020304" pitchFamily="18" charset="-34"/>
                <a:cs typeface="AngsanaUPC" panose="02020603050405020304" pitchFamily="18" charset="-34"/>
              </a:rPr>
              <a:t>ศูนย์ศึกษาธุรกิจครอบครัวมหาวิทยาลัยหอการค้าไทยกล่าวว่า </a:t>
            </a:r>
            <a:r>
              <a:rPr lang="en-US" sz="3200" dirty="0">
                <a:latin typeface="AngsanaUPC" panose="02020603050405020304" pitchFamily="18" charset="-34"/>
                <a:cs typeface="AngsanaUPC" panose="02020603050405020304" pitchFamily="18" charset="-34"/>
              </a:rPr>
              <a:t> </a:t>
            </a:r>
            <a:r>
              <a:rPr lang="th-TH" sz="3200" dirty="0">
                <a:latin typeface="AngsanaUPC" panose="02020603050405020304" pitchFamily="18" charset="-34"/>
                <a:cs typeface="AngsanaUPC" panose="02020603050405020304" pitchFamily="18" charset="-34"/>
              </a:rPr>
              <a:t> ธุรกิจครอบครัว หมายถึง</a:t>
            </a:r>
          </a:p>
          <a:p>
            <a:pPr marL="68580" indent="0">
              <a:buNone/>
            </a:pPr>
            <a:r>
              <a:rPr lang="th-TH" sz="3200" dirty="0">
                <a:latin typeface="AngsanaUPC" panose="02020603050405020304" pitchFamily="18" charset="-34"/>
                <a:cs typeface="AngsanaUPC" panose="02020603050405020304" pitchFamily="18" charset="-34"/>
              </a:rPr>
              <a:t>	1) เป็นตระกูลผู้ก่อตั้ง </a:t>
            </a:r>
          </a:p>
          <a:p>
            <a:pPr marL="68580" indent="0">
              <a:buNone/>
            </a:pPr>
            <a:r>
              <a:rPr lang="th-TH" sz="3200" dirty="0">
                <a:latin typeface="AngsanaUPC" panose="02020603050405020304" pitchFamily="18" charset="-34"/>
                <a:cs typeface="AngsanaUPC" panose="02020603050405020304" pitchFamily="18" charset="-34"/>
              </a:rPr>
              <a:t>	2) คนในตระกูลเป็นคณะกรรมการบริษัท</a:t>
            </a:r>
            <a:r>
              <a:rPr lang="en-US" sz="3200" dirty="0">
                <a:latin typeface="AngsanaUPC" panose="02020603050405020304" pitchFamily="18" charset="-34"/>
                <a:cs typeface="AngsanaUPC" panose="02020603050405020304" pitchFamily="18" charset="-34"/>
              </a:rPr>
              <a:t> </a:t>
            </a:r>
            <a:r>
              <a:rPr lang="th-TH" sz="3200" dirty="0">
                <a:latin typeface="AngsanaUPC" panose="02020603050405020304" pitchFamily="18" charset="-34"/>
                <a:cs typeface="AngsanaUPC" panose="02020603050405020304" pitchFamily="18" charset="-34"/>
              </a:rPr>
              <a:t>อย่างน้อย 1 คน</a:t>
            </a:r>
          </a:p>
          <a:p>
            <a:pPr marL="68580" indent="0">
              <a:buNone/>
            </a:pPr>
            <a:r>
              <a:rPr lang="th-TH" sz="3200" dirty="0">
                <a:latin typeface="AngsanaUPC" panose="02020603050405020304" pitchFamily="18" charset="-34"/>
                <a:cs typeface="AngsanaUPC" panose="02020603050405020304" pitchFamily="18" charset="-34"/>
              </a:rPr>
              <a:t>	3) สมาชิกในครอบครัว เป็นผู้ถือหุ้นใหญ่ในกลุ่ม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530448" y="6461760"/>
            <a:ext cx="3502152" cy="365125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Asst. </a:t>
            </a:r>
            <a:r>
              <a:rPr lang="en-US" dirty="0" err="1">
                <a:solidFill>
                  <a:schemeClr val="tx1"/>
                </a:solidFill>
              </a:rPr>
              <a:t>Prof.Kawinphat</a:t>
            </a:r>
            <a:r>
              <a:rPr lang="en-US" dirty="0">
                <a:solidFill>
                  <a:schemeClr val="tx1"/>
                </a:solidFill>
              </a:rPr>
              <a:t>  </a:t>
            </a:r>
            <a:r>
              <a:rPr lang="en-US" dirty="0" err="1">
                <a:solidFill>
                  <a:schemeClr val="tx1"/>
                </a:solidFill>
              </a:rPr>
              <a:t>Lertpongmanee</a:t>
            </a:r>
            <a:endParaRPr lang="th-TH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4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1846247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608" y="1988840"/>
            <a:ext cx="7344932" cy="3841652"/>
          </a:xfrm>
        </p:spPr>
        <p:txBody>
          <a:bodyPr>
            <a:normAutofit/>
          </a:bodyPr>
          <a:lstStyle/>
          <a:p>
            <a:pPr marL="68580" indent="0" algn="just">
              <a:buNone/>
            </a:pPr>
            <a:r>
              <a:rPr lang="th-TH" dirty="0"/>
              <a:t>	</a:t>
            </a:r>
            <a:r>
              <a:rPr lang="th-TH" sz="3200" b="1" dirty="0">
                <a:latin typeface="AngsanaUPC" panose="02020603050405020304" pitchFamily="18" charset="-34"/>
                <a:cs typeface="AngsanaUPC" panose="02020603050405020304" pitchFamily="18" charset="-34"/>
              </a:rPr>
              <a:t>ธุรกิจครอบครัว หมายถึง </a:t>
            </a:r>
            <a:r>
              <a:rPr lang="th-TH" sz="3200" dirty="0">
                <a:latin typeface="AngsanaUPC" panose="02020603050405020304" pitchFamily="18" charset="-34"/>
                <a:cs typeface="AngsanaUPC" panose="02020603050405020304" pitchFamily="18" charset="-34"/>
              </a:rPr>
              <a:t>เป็นกิจการใดๆมีครอบครัวถือครองเป็นเจ้าของส่วนใหญ่ หรือถือครองอำนาจการควบคุมและบริหารกิจการโดยมีสมาชิกของครอบครัวมากกว่า 2คนมีส่วนร่วมโดยตรงกับการดำเนินงานของกิจการ</a:t>
            </a:r>
            <a:endParaRPr lang="en-US" sz="3200" dirty="0">
              <a:latin typeface="AngsanaUPC" panose="02020603050405020304" pitchFamily="18" charset="-34"/>
              <a:cs typeface="AngsanaUPC" panose="02020603050405020304" pitchFamily="18" charset="-34"/>
            </a:endParaRPr>
          </a:p>
          <a:p>
            <a:pPr marL="68580" indent="0" algn="just">
              <a:buNone/>
            </a:pPr>
            <a:r>
              <a:rPr lang="en-US" sz="3200" dirty="0">
                <a:latin typeface="AngsanaUPC" panose="02020603050405020304" pitchFamily="18" charset="-34"/>
                <a:cs typeface="AngsanaUPC" panose="02020603050405020304" pitchFamily="18" charset="-34"/>
              </a:rPr>
              <a:t>	</a:t>
            </a:r>
            <a:r>
              <a:rPr lang="th-TH" sz="3200" dirty="0">
                <a:latin typeface="AngsanaUPC" panose="02020603050405020304" pitchFamily="18" charset="-34"/>
                <a:cs typeface="AngsanaUPC" panose="02020603050405020304" pitchFamily="18" charset="-34"/>
              </a:rPr>
              <a:t>ธุรกิจครอบครัว</a:t>
            </a:r>
            <a:r>
              <a:rPr lang="en-US" sz="3200" dirty="0">
                <a:latin typeface="AngsanaUPC" panose="02020603050405020304" pitchFamily="18" charset="-34"/>
                <a:cs typeface="AngsanaUPC" panose="02020603050405020304" pitchFamily="18" charset="-34"/>
              </a:rPr>
              <a:t> </a:t>
            </a:r>
            <a:r>
              <a:rPr lang="th-TH" sz="3200" dirty="0">
                <a:latin typeface="AngsanaUPC" panose="02020603050405020304" pitchFamily="18" charset="-34"/>
                <a:cs typeface="AngsanaUPC" panose="02020603050405020304" pitchFamily="18" charset="-34"/>
              </a:rPr>
              <a:t>คือ</a:t>
            </a:r>
            <a:r>
              <a:rPr lang="en-US" sz="3200" dirty="0">
                <a:latin typeface="AngsanaUPC" panose="02020603050405020304" pitchFamily="18" charset="-34"/>
                <a:cs typeface="AngsanaUPC" panose="02020603050405020304" pitchFamily="18" charset="-34"/>
              </a:rPr>
              <a:t> </a:t>
            </a:r>
            <a:r>
              <a:rPr lang="th-TH" sz="3200" dirty="0">
                <a:latin typeface="AngsanaUPC" panose="02020603050405020304" pitchFamily="18" charset="-34"/>
                <a:cs typeface="AngsanaUPC" panose="02020603050405020304" pitchFamily="18" charset="-34"/>
              </a:rPr>
              <a:t>ระบบร่วมระหว่างความเป็นครอบครัวและความเป็นธุรกิจ (</a:t>
            </a:r>
            <a:r>
              <a:rPr lang="th-TH" sz="3200" b="1" dirty="0">
                <a:latin typeface="AngsanaUPC" panose="02020603050405020304" pitchFamily="18" charset="-34"/>
                <a:cs typeface="AngsanaUPC" panose="02020603050405020304" pitchFamily="18" charset="-34"/>
              </a:rPr>
              <a:t>สรรค์ชัย เตียวประเสริฐกุล</a:t>
            </a:r>
            <a:r>
              <a:rPr lang="th-TH" sz="3200" dirty="0">
                <a:latin typeface="AngsanaUPC" panose="02020603050405020304" pitchFamily="18" charset="-34"/>
                <a:cs typeface="AngsanaUPC" panose="02020603050405020304" pitchFamily="18" charset="-34"/>
              </a:rPr>
              <a:t>2550)</a:t>
            </a:r>
            <a:endParaRPr lang="en-US" sz="3200" dirty="0">
              <a:latin typeface="AngsanaUPC" panose="02020603050405020304" pitchFamily="18" charset="-34"/>
              <a:cs typeface="AngsanaUPC" panose="02020603050405020304" pitchFamily="18" charset="-34"/>
            </a:endParaRPr>
          </a:p>
          <a:p>
            <a:pPr marL="68580" indent="0">
              <a:buNone/>
            </a:pPr>
            <a:endParaRPr lang="th-TH" sz="32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530448" y="6461760"/>
            <a:ext cx="3502152" cy="365125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Asst. </a:t>
            </a:r>
            <a:r>
              <a:rPr lang="en-US" dirty="0" err="1">
                <a:solidFill>
                  <a:schemeClr val="tx1"/>
                </a:solidFill>
              </a:rPr>
              <a:t>Prof.Kawinphat</a:t>
            </a:r>
            <a:r>
              <a:rPr lang="en-US" dirty="0">
                <a:solidFill>
                  <a:schemeClr val="tx1"/>
                </a:solidFill>
              </a:rPr>
              <a:t>  </a:t>
            </a:r>
            <a:r>
              <a:rPr lang="en-US" dirty="0" err="1">
                <a:solidFill>
                  <a:schemeClr val="tx1"/>
                </a:solidFill>
              </a:rPr>
              <a:t>Lertpongmanee</a:t>
            </a:r>
            <a:endParaRPr lang="th-TH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5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1846247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59628" y="1180652"/>
            <a:ext cx="7024744" cy="1143000"/>
          </a:xfrm>
        </p:spPr>
        <p:txBody>
          <a:bodyPr/>
          <a:lstStyle/>
          <a:p>
            <a:r>
              <a:rPr lang="th-TH" b="1" dirty="0">
                <a:solidFill>
                  <a:schemeClr val="tx1"/>
                </a:solidFill>
              </a:rPr>
              <a:t>สรุป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th-TH" b="1" dirty="0">
                <a:solidFill>
                  <a:schemeClr val="tx1"/>
                </a:solidFill>
              </a:rPr>
              <a:t>ธุรกิจครอบครัว 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2323652"/>
            <a:ext cx="7024744" cy="3508977"/>
          </a:xfrm>
        </p:spPr>
        <p:txBody>
          <a:bodyPr/>
          <a:lstStyle/>
          <a:p>
            <a:pPr lvl="1" algn="just">
              <a:buFont typeface="Wingdings" panose="05000000000000000000" pitchFamily="2" charset="2"/>
              <a:buChar char="v"/>
            </a:pPr>
            <a:r>
              <a:rPr lang="en-US" sz="3000" dirty="0">
                <a:latin typeface="AngsanaUPC" panose="02020603050405020304" pitchFamily="18" charset="-34"/>
                <a:cs typeface="AngsanaUPC" panose="02020603050405020304" pitchFamily="18" charset="-34"/>
              </a:rPr>
              <a:t> </a:t>
            </a:r>
            <a:r>
              <a:rPr lang="th-TH" sz="3000" dirty="0">
                <a:latin typeface="AngsanaUPC" panose="02020603050405020304" pitchFamily="18" charset="-34"/>
                <a:cs typeface="AngsanaUPC" panose="02020603050405020304" pitchFamily="18" charset="-34"/>
              </a:rPr>
              <a:t>ธุรกิจที่มีเจ้าของเป็นสมาชิกในครอบครัว</a:t>
            </a:r>
            <a:endParaRPr lang="en-US" sz="3000" dirty="0">
              <a:latin typeface="AngsanaUPC" panose="02020603050405020304" pitchFamily="18" charset="-34"/>
              <a:cs typeface="AngsanaUPC" panose="02020603050405020304" pitchFamily="18" charset="-34"/>
            </a:endParaRPr>
          </a:p>
          <a:p>
            <a:pPr lvl="1" algn="just">
              <a:buFont typeface="Wingdings" panose="05000000000000000000" pitchFamily="2" charset="2"/>
              <a:buChar char="v"/>
            </a:pPr>
            <a:r>
              <a:rPr lang="en-US" sz="3000" dirty="0">
                <a:latin typeface="AngsanaUPC" panose="02020603050405020304" pitchFamily="18" charset="-34"/>
                <a:cs typeface="AngsanaUPC" panose="02020603050405020304" pitchFamily="18" charset="-34"/>
              </a:rPr>
              <a:t> </a:t>
            </a:r>
            <a:r>
              <a:rPr lang="th-TH" sz="3000" dirty="0">
                <a:latin typeface="AngsanaUPC" panose="02020603050405020304" pitchFamily="18" charset="-34"/>
                <a:cs typeface="AngsanaUPC" panose="02020603050405020304" pitchFamily="18" charset="-34"/>
              </a:rPr>
              <a:t>ซึ่งเป็นเจ้าของทั้งหมดหรือส่วนใหญ่ด้วยการถือหุ้น </a:t>
            </a:r>
          </a:p>
          <a:p>
            <a:pPr lvl="1" algn="just">
              <a:buFont typeface="Wingdings" panose="05000000000000000000" pitchFamily="2" charset="2"/>
              <a:buChar char="v"/>
            </a:pPr>
            <a:r>
              <a:rPr lang="th-TH" sz="3000" dirty="0">
                <a:latin typeface="AngsanaUPC" panose="02020603050405020304" pitchFamily="18" charset="-34"/>
                <a:cs typeface="AngsanaUPC" panose="02020603050405020304" pitchFamily="18" charset="-34"/>
              </a:rPr>
              <a:t> ครอบครัวยังคงควบคุมและบริหารกิจการ</a:t>
            </a:r>
          </a:p>
          <a:p>
            <a:pPr lvl="1" algn="just">
              <a:buFont typeface="Wingdings" panose="05000000000000000000" pitchFamily="2" charset="2"/>
              <a:buChar char="v"/>
            </a:pPr>
            <a:r>
              <a:rPr lang="th-TH" sz="3000" dirty="0">
                <a:latin typeface="AngsanaUPC" panose="02020603050405020304" pitchFamily="18" charset="-34"/>
                <a:cs typeface="AngsanaUPC" panose="02020603050405020304" pitchFamily="18" charset="-34"/>
              </a:rPr>
              <a:t> และเป็นธุรกิจที่มีการสืบทอดธุรกิจจากรุ่นสู่รุ่นต่อไป</a:t>
            </a:r>
            <a:endParaRPr lang="en-US" sz="3000" dirty="0">
              <a:latin typeface="AngsanaUPC" panose="02020603050405020304" pitchFamily="18" charset="-34"/>
              <a:cs typeface="AngsanaUPC" panose="02020603050405020304" pitchFamily="18" charset="-34"/>
            </a:endParaRPr>
          </a:p>
          <a:p>
            <a:pPr marL="68580" indent="0">
              <a:buNone/>
            </a:pPr>
            <a:endParaRPr lang="th-TH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530448" y="6461760"/>
            <a:ext cx="3502152" cy="365125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Asst. </a:t>
            </a:r>
            <a:r>
              <a:rPr lang="en-US" dirty="0" err="1">
                <a:solidFill>
                  <a:schemeClr val="tx1"/>
                </a:solidFill>
              </a:rPr>
              <a:t>Prof.Kawinphat</a:t>
            </a:r>
            <a:r>
              <a:rPr lang="en-US" dirty="0">
                <a:solidFill>
                  <a:schemeClr val="tx1"/>
                </a:solidFill>
              </a:rPr>
              <a:t>  </a:t>
            </a:r>
            <a:r>
              <a:rPr lang="en-US" dirty="0" err="1">
                <a:solidFill>
                  <a:schemeClr val="tx1"/>
                </a:solidFill>
              </a:rPr>
              <a:t>Lertpongmanee</a:t>
            </a:r>
            <a:endParaRPr lang="th-TH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6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1846247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260654"/>
            <a:ext cx="7024744" cy="1143000"/>
          </a:xfrm>
        </p:spPr>
        <p:txBody>
          <a:bodyPr/>
          <a:lstStyle/>
          <a:p>
            <a:r>
              <a:rPr lang="th-TH" b="1" dirty="0"/>
              <a:t>จุดเด่นและเอกลักษณ์ของธุรกิจครอบครัว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1556792"/>
            <a:ext cx="7200916" cy="5040554"/>
          </a:xfrm>
        </p:spPr>
        <p:txBody>
          <a:bodyPr>
            <a:normAutofit fontScale="77500" lnSpcReduction="2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th-TH" sz="3800" dirty="0">
                <a:latin typeface="AngsanaUPC" panose="02020603050405020304" pitchFamily="18" charset="-34"/>
                <a:cs typeface="AngsanaUPC" panose="02020603050405020304" pitchFamily="18" charset="-34"/>
              </a:rPr>
              <a:t>ผู้ถือหุ้นมีน้อย และมีความสามัคคี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h-TH" sz="3800" dirty="0">
                <a:latin typeface="AngsanaUPC" panose="02020603050405020304" pitchFamily="18" charset="-34"/>
                <a:cs typeface="AngsanaUPC" panose="02020603050405020304" pitchFamily="18" charset="-34"/>
              </a:rPr>
              <a:t>การควบคุมสามารภทำได้ง่าย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h-TH" sz="3800" dirty="0">
                <a:latin typeface="AngsanaUPC" panose="02020603050405020304" pitchFamily="18" charset="-34"/>
                <a:cs typeface="AngsanaUPC" panose="02020603050405020304" pitchFamily="18" charset="-34"/>
              </a:rPr>
              <a:t>หากบริษัทมีธรรมาภิบาลมีโอกาสประสบความสำเร็จสูง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h-TH" sz="3800" dirty="0">
                <a:latin typeface="AngsanaUPC" panose="02020603050405020304" pitchFamily="18" charset="-34"/>
                <a:cs typeface="AngsanaUPC" panose="02020603050405020304" pitchFamily="18" charset="-34"/>
              </a:rPr>
              <a:t> ผู้ถือหุ้นจะเข้ามามีส่วนร่วมในการกำหนดนโยบายการบริหาร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h-TH" sz="3800" dirty="0">
                <a:latin typeface="AngsanaUPC" panose="02020603050405020304" pitchFamily="18" charset="-34"/>
                <a:cs typeface="AngsanaUPC" panose="02020603050405020304" pitchFamily="18" charset="-34"/>
              </a:rPr>
              <a:t> เจ้าของกิจการ มีความเข้าใจในธุรกิจดีรู้ถึงประวัติศาสตร์ของธุรกิจ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h-TH" sz="3800" dirty="0">
                <a:latin typeface="AngsanaUPC" panose="02020603050405020304" pitchFamily="18" charset="-34"/>
                <a:cs typeface="AngsanaUPC" panose="02020603050405020304" pitchFamily="18" charset="-34"/>
              </a:rPr>
              <a:t> เข้าใจและสามารถเข้าถึงลูกค้าได้เป็นอย่างดี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h-TH" sz="3800" dirty="0">
                <a:latin typeface="AngsanaUPC" panose="02020603050405020304" pitchFamily="18" charset="-34"/>
                <a:cs typeface="AngsanaUPC" panose="02020603050405020304" pitchFamily="18" charset="-34"/>
              </a:rPr>
              <a:t> มีความเข้าใจวัฒนธรรมของครอบครัวและองค์กร มีความผูกพันกับธุรกิจอีกด้วย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h-TH" sz="3800" dirty="0">
                <a:latin typeface="AngsanaUPC" panose="02020603050405020304" pitchFamily="18" charset="-34"/>
                <a:cs typeface="AngsanaUPC" panose="02020603050405020304" pitchFamily="18" charset="-34"/>
              </a:rPr>
              <a:t> ผู้บริหารธุรกิจครอบครัวไม่ก่อหนี้ให้ธุรกิจ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h-TH" sz="3800" dirty="0">
                <a:latin typeface="AngsanaUPC" panose="02020603050405020304" pitchFamily="18" charset="-34"/>
                <a:cs typeface="AngsanaUPC" panose="02020603050405020304" pitchFamily="18" charset="-34"/>
              </a:rPr>
              <a:t> การบริหารธุรกิจเติบโตตามกำลังเงินของครอบครัว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h-TH" sz="3800" dirty="0">
                <a:latin typeface="AngsanaUPC" panose="02020603050405020304" pitchFamily="18" charset="-34"/>
                <a:cs typeface="AngsanaUPC" panose="02020603050405020304" pitchFamily="18" charset="-34"/>
              </a:rPr>
              <a:t> หลีกเลี่ยงธุรกิจที่ลงทุนสูงและเลือกการสร้างคุณค่าให้ธุรกิจมากกว่า</a:t>
            </a:r>
            <a:endParaRPr lang="en-US" sz="3800" dirty="0">
              <a:latin typeface="AngsanaUPC" panose="02020603050405020304" pitchFamily="18" charset="-34"/>
              <a:cs typeface="AngsanaUPC" panose="02020603050405020304" pitchFamily="18" charset="-34"/>
            </a:endParaRPr>
          </a:p>
          <a:p>
            <a:endParaRPr lang="th-TH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530448" y="6461760"/>
            <a:ext cx="3502152" cy="365125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Asst. </a:t>
            </a:r>
            <a:r>
              <a:rPr lang="en-US" dirty="0" err="1">
                <a:solidFill>
                  <a:schemeClr val="tx1"/>
                </a:solidFill>
              </a:rPr>
              <a:t>Prof.Kawinphat</a:t>
            </a:r>
            <a:r>
              <a:rPr lang="en-US" dirty="0">
                <a:solidFill>
                  <a:schemeClr val="tx1"/>
                </a:solidFill>
              </a:rPr>
              <a:t>  </a:t>
            </a:r>
            <a:r>
              <a:rPr lang="en-US" dirty="0" err="1">
                <a:solidFill>
                  <a:schemeClr val="tx1"/>
                </a:solidFill>
              </a:rPr>
              <a:t>Lertpongmanee</a:t>
            </a:r>
            <a:endParaRPr lang="th-TH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7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1846247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1600" y="692696"/>
            <a:ext cx="7024744" cy="1143000"/>
          </a:xfrm>
        </p:spPr>
        <p:txBody>
          <a:bodyPr/>
          <a:lstStyle/>
          <a:p>
            <a:r>
              <a:rPr lang="th-TH" b="1" dirty="0"/>
              <a:t>เปรียบเทียบข้อดีและข้อเสียของธุรกิจครอบครัว</a:t>
            </a:r>
            <a:endParaRPr lang="th-TH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530448" y="6461760"/>
            <a:ext cx="3502152" cy="365125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Asst. </a:t>
            </a:r>
            <a:r>
              <a:rPr lang="en-US" dirty="0" err="1">
                <a:solidFill>
                  <a:schemeClr val="tx1"/>
                </a:solidFill>
              </a:rPr>
              <a:t>Prof.Kawinphat</a:t>
            </a:r>
            <a:r>
              <a:rPr lang="en-US" dirty="0">
                <a:solidFill>
                  <a:schemeClr val="tx1"/>
                </a:solidFill>
              </a:rPr>
              <a:t>  </a:t>
            </a:r>
            <a:r>
              <a:rPr lang="en-US" dirty="0" err="1">
                <a:solidFill>
                  <a:schemeClr val="tx1"/>
                </a:solidFill>
              </a:rPr>
              <a:t>Lertpongmanee</a:t>
            </a:r>
            <a:endParaRPr lang="th-TH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8</a:t>
            </a:fld>
            <a:endParaRPr lang="th-TH"/>
          </a:p>
        </p:txBody>
      </p:sp>
      <p:pic>
        <p:nvPicPr>
          <p:cNvPr id="6" name="รูปภาพ 8" descr="47682705_2090546467666187_7568824611505176576_n.jpg"/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83568" y="1916833"/>
            <a:ext cx="7704856" cy="42484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46247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764704"/>
            <a:ext cx="7560958" cy="1143000"/>
          </a:xfrm>
        </p:spPr>
        <p:txBody>
          <a:bodyPr>
            <a:noAutofit/>
          </a:bodyPr>
          <a:lstStyle/>
          <a:p>
            <a:r>
              <a:rPr lang="th-TH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ข้อได้เปรียบที่ธุรกิจครอบครัวมีเหนือกว่าธุรกิจทั่วไป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7584" y="2323652"/>
            <a:ext cx="7488831" cy="3985668"/>
          </a:xfrm>
        </p:spPr>
        <p:txBody>
          <a:bodyPr>
            <a:normAutofit/>
          </a:bodyPr>
          <a:lstStyle/>
          <a:p>
            <a:pPr marL="68580" indent="0">
              <a:buNone/>
            </a:pPr>
            <a:r>
              <a:rPr lang="en-US" b="1" dirty="0"/>
              <a:t>	</a:t>
            </a:r>
            <a:r>
              <a:rPr lang="en-US" sz="3200" b="1" dirty="0">
                <a:latin typeface="AngsanaUPC" panose="02020603050405020304" pitchFamily="18" charset="-34"/>
                <a:cs typeface="AngsanaUPC" panose="02020603050405020304" pitchFamily="18" charset="-34"/>
              </a:rPr>
              <a:t>1. </a:t>
            </a:r>
            <a:r>
              <a:rPr lang="th-TH" sz="3200" b="1" dirty="0">
                <a:latin typeface="AngsanaUPC" panose="02020603050405020304" pitchFamily="18" charset="-34"/>
                <a:cs typeface="AngsanaUPC" panose="02020603050405020304" pitchFamily="18" charset="-34"/>
              </a:rPr>
              <a:t>ความทุ่มเท (</a:t>
            </a:r>
            <a:r>
              <a:rPr lang="en-US" sz="3200" b="1" dirty="0">
                <a:latin typeface="AngsanaUPC" panose="02020603050405020304" pitchFamily="18" charset="-34"/>
                <a:cs typeface="AngsanaUPC" panose="02020603050405020304" pitchFamily="18" charset="-34"/>
              </a:rPr>
              <a:t>Commitment) </a:t>
            </a:r>
            <a:r>
              <a:rPr lang="th-TH" sz="3200" b="1" dirty="0">
                <a:latin typeface="AngsanaUPC" panose="02020603050405020304" pitchFamily="18" charset="-34"/>
                <a:cs typeface="AngsanaUPC" panose="02020603050405020304" pitchFamily="18" charset="-34"/>
              </a:rPr>
              <a:t>ความปรารถนาอย่างแรงกล้า (</a:t>
            </a:r>
            <a:r>
              <a:rPr lang="en-US" sz="3200" b="1" dirty="0">
                <a:latin typeface="AngsanaUPC" panose="02020603050405020304" pitchFamily="18" charset="-34"/>
                <a:cs typeface="AngsanaUPC" panose="02020603050405020304" pitchFamily="18" charset="-34"/>
              </a:rPr>
              <a:t>Passion) </a:t>
            </a:r>
            <a:r>
              <a:rPr lang="th-TH" sz="3200" b="1" dirty="0">
                <a:latin typeface="AngsanaUPC" panose="02020603050405020304" pitchFamily="18" charset="-34"/>
                <a:cs typeface="AngsanaUPC" panose="02020603050405020304" pitchFamily="18" charset="-34"/>
              </a:rPr>
              <a:t>และการ อุทิศตน (</a:t>
            </a:r>
            <a:r>
              <a:rPr lang="en-US" sz="3200" b="1" dirty="0">
                <a:latin typeface="AngsanaUPC" panose="02020603050405020304" pitchFamily="18" charset="-34"/>
                <a:cs typeface="AngsanaUPC" panose="02020603050405020304" pitchFamily="18" charset="-34"/>
              </a:rPr>
              <a:t>Dedication) </a:t>
            </a:r>
          </a:p>
          <a:p>
            <a:pPr marL="68580" indent="0">
              <a:buNone/>
            </a:pPr>
            <a:r>
              <a:rPr lang="en-US" sz="3200" b="1" dirty="0">
                <a:latin typeface="AngsanaUPC" panose="02020603050405020304" pitchFamily="18" charset="-34"/>
                <a:cs typeface="AngsanaUPC" panose="02020603050405020304" pitchFamily="18" charset="-34"/>
              </a:rPr>
              <a:t>	2. </a:t>
            </a:r>
            <a:r>
              <a:rPr lang="th-TH" sz="3200" b="1" dirty="0">
                <a:latin typeface="AngsanaUPC" panose="02020603050405020304" pitchFamily="18" charset="-34"/>
                <a:cs typeface="AngsanaUPC" panose="02020603050405020304" pitchFamily="18" charset="-34"/>
              </a:rPr>
              <a:t>ความสามารถในการตัดสินใจได้อย่างรวดเร็ว</a:t>
            </a:r>
          </a:p>
          <a:p>
            <a:pPr marL="68580" indent="0">
              <a:buNone/>
            </a:pPr>
            <a:r>
              <a:rPr lang="en-US" sz="3200" b="1" dirty="0">
                <a:latin typeface="AngsanaUPC" panose="02020603050405020304" pitchFamily="18" charset="-34"/>
                <a:cs typeface="AngsanaUPC" panose="02020603050405020304" pitchFamily="18" charset="-34"/>
              </a:rPr>
              <a:t>	3 . </a:t>
            </a:r>
            <a:r>
              <a:rPr lang="th-TH" sz="3200" b="1" dirty="0">
                <a:latin typeface="AngsanaUPC" panose="02020603050405020304" pitchFamily="18" charset="-34"/>
                <a:cs typeface="AngsanaUPC" panose="02020603050405020304" pitchFamily="18" charset="-34"/>
              </a:rPr>
              <a:t>มีความรู้ลึกซึ้งในธุรกิจ</a:t>
            </a:r>
            <a:r>
              <a:rPr lang="th-TH" sz="3200" dirty="0">
                <a:latin typeface="AngsanaUPC" panose="02020603050405020304" pitchFamily="18" charset="-34"/>
                <a:cs typeface="AngsanaUPC" panose="02020603050405020304" pitchFamily="18" charset="-34"/>
              </a:rPr>
              <a:t> </a:t>
            </a:r>
          </a:p>
          <a:p>
            <a:pPr marL="68580" indent="0">
              <a:buNone/>
            </a:pPr>
            <a:r>
              <a:rPr lang="en-US" sz="3200" b="1" dirty="0">
                <a:latin typeface="AngsanaUPC" panose="02020603050405020304" pitchFamily="18" charset="-34"/>
                <a:cs typeface="AngsanaUPC" panose="02020603050405020304" pitchFamily="18" charset="-34"/>
              </a:rPr>
              <a:t>	4. </a:t>
            </a:r>
            <a:r>
              <a:rPr lang="th-TH" sz="3200" b="1" dirty="0">
                <a:latin typeface="AngsanaUPC" panose="02020603050405020304" pitchFamily="18" charset="-34"/>
                <a:cs typeface="AngsanaUPC" panose="02020603050405020304" pitchFamily="18" charset="-34"/>
              </a:rPr>
              <a:t>ความไว้วางใจซึ่งกันและกัน (</a:t>
            </a:r>
            <a:r>
              <a:rPr lang="en-US" sz="3200" b="1" dirty="0">
                <a:latin typeface="AngsanaUPC" panose="02020603050405020304" pitchFamily="18" charset="-34"/>
                <a:cs typeface="AngsanaUPC" panose="02020603050405020304" pitchFamily="18" charset="-34"/>
              </a:rPr>
              <a:t>Mutual Trust)</a:t>
            </a:r>
            <a:endParaRPr lang="th-TH" sz="3200" b="1" dirty="0">
              <a:latin typeface="AngsanaUPC" panose="02020603050405020304" pitchFamily="18" charset="-34"/>
              <a:cs typeface="AngsanaUPC" panose="02020603050405020304" pitchFamily="18" charset="-34"/>
            </a:endParaRPr>
          </a:p>
          <a:p>
            <a:pPr marL="68580" indent="0">
              <a:buNone/>
            </a:pPr>
            <a:r>
              <a:rPr lang="en-US" sz="3200" b="1" dirty="0">
                <a:latin typeface="AngsanaUPC" panose="02020603050405020304" pitchFamily="18" charset="-34"/>
                <a:cs typeface="AngsanaUPC" panose="02020603050405020304" pitchFamily="18" charset="-34"/>
              </a:rPr>
              <a:t>	5. </a:t>
            </a:r>
            <a:r>
              <a:rPr lang="th-TH" sz="3200" b="1" dirty="0">
                <a:latin typeface="AngsanaUPC" panose="02020603050405020304" pitchFamily="18" charset="-34"/>
                <a:cs typeface="AngsanaUPC" panose="02020603050405020304" pitchFamily="18" charset="-34"/>
              </a:rPr>
              <a:t>การสร้างการจ้างงาน (</a:t>
            </a:r>
            <a:r>
              <a:rPr lang="en-US" sz="3200" b="1" dirty="0">
                <a:latin typeface="AngsanaUPC" panose="02020603050405020304" pitchFamily="18" charset="-34"/>
                <a:cs typeface="AngsanaUPC" panose="02020603050405020304" pitchFamily="18" charset="-34"/>
              </a:rPr>
              <a:t>Employment Generating) </a:t>
            </a:r>
            <a:r>
              <a:rPr lang="th-TH" sz="3200" b="1" dirty="0">
                <a:latin typeface="AngsanaUPC" panose="02020603050405020304" pitchFamily="18" charset="-34"/>
                <a:cs typeface="AngsanaUPC" panose="02020603050405020304" pitchFamily="18" charset="-34"/>
              </a:rPr>
              <a:t>และการปรับรื้อระบบ ผู้ประกอบการ (</a:t>
            </a:r>
            <a:r>
              <a:rPr lang="en-US" sz="3200" b="1" dirty="0">
                <a:latin typeface="AngsanaUPC" panose="02020603050405020304" pitchFamily="18" charset="-34"/>
                <a:cs typeface="AngsanaUPC" panose="02020603050405020304" pitchFamily="18" charset="-34"/>
              </a:rPr>
              <a:t>Reinventing Entrepreneurs)</a:t>
            </a:r>
            <a:endParaRPr lang="en-US" sz="3200" dirty="0">
              <a:latin typeface="AngsanaUPC" panose="02020603050405020304" pitchFamily="18" charset="-34"/>
              <a:cs typeface="AngsanaUPC" panose="02020603050405020304" pitchFamily="18" charset="-34"/>
            </a:endParaRP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530448" y="6461760"/>
            <a:ext cx="3502152" cy="365125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Asst. </a:t>
            </a:r>
            <a:r>
              <a:rPr lang="en-US" dirty="0" err="1">
                <a:solidFill>
                  <a:schemeClr val="tx1"/>
                </a:solidFill>
              </a:rPr>
              <a:t>Prof.Kawinphat</a:t>
            </a:r>
            <a:r>
              <a:rPr lang="en-US" dirty="0">
                <a:solidFill>
                  <a:schemeClr val="tx1"/>
                </a:solidFill>
              </a:rPr>
              <a:t>  </a:t>
            </a:r>
            <a:r>
              <a:rPr lang="en-US" dirty="0" err="1">
                <a:solidFill>
                  <a:schemeClr val="tx1"/>
                </a:solidFill>
              </a:rPr>
              <a:t>Lertpongmanee</a:t>
            </a:r>
            <a:endParaRPr lang="th-TH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9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18462471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335</TotalTime>
  <Words>1517</Words>
  <Application>Microsoft Office PowerPoint</Application>
  <PresentationFormat>On-screen Show (4:3)</PresentationFormat>
  <Paragraphs>155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30" baseType="lpstr">
      <vt:lpstr>Angsana New</vt:lpstr>
      <vt:lpstr>AngsanaUPC</vt:lpstr>
      <vt:lpstr>Calibri</vt:lpstr>
      <vt:lpstr>Century Gothic</vt:lpstr>
      <vt:lpstr>Cordia New</vt:lpstr>
      <vt:lpstr>DilleniaUPC</vt:lpstr>
      <vt:lpstr>Wingdings</vt:lpstr>
      <vt:lpstr>Wingdings 2</vt:lpstr>
      <vt:lpstr>Austin</vt:lpstr>
      <vt:lpstr> บทที่ ๑ </vt:lpstr>
      <vt:lpstr>ความหมายของธุรกิจครอบครัว </vt:lpstr>
      <vt:lpstr>PowerPoint Presentation</vt:lpstr>
      <vt:lpstr>PowerPoint Presentation</vt:lpstr>
      <vt:lpstr>PowerPoint Presentation</vt:lpstr>
      <vt:lpstr>สรุป ธุรกิจครอบครัว </vt:lpstr>
      <vt:lpstr>จุดเด่นและเอกลักษณ์ของธุรกิจครอบครัว</vt:lpstr>
      <vt:lpstr>เปรียบเทียบข้อดีและข้อเสียของธุรกิจครอบครัว</vt:lpstr>
      <vt:lpstr>ข้อได้เปรียบที่ธุรกิจครอบครัวมีเหนือกว่าธุรกิจทั่วไป </vt:lpstr>
      <vt:lpstr>ปัญหาสำคัญของธุรกิจครอบครัว</vt:lpstr>
      <vt:lpstr>วิวัฒนาการของธุรกิจครอบครัว </vt:lpstr>
      <vt:lpstr>วิวัฒนาการของธุรกิจครอบครัว </vt:lpstr>
      <vt:lpstr>วิวัฒนาการของธุรกิจครอบครัว </vt:lpstr>
      <vt:lpstr>  ตารางที่ 1.2 เปรียบเทียบข้อควรระวังของธุรกิจครอบครัว</vt:lpstr>
      <vt:lpstr>รูปแบบของธุรกิจครอบครัว</vt:lpstr>
      <vt:lpstr>รูปแบบของธุรกิจครอบครัว</vt:lpstr>
      <vt:lpstr>      คุณลักษณะร่วมที่สำคัญของธุรกิจครอบครัวที่ประสบความสำเร็จ</vt:lpstr>
      <vt:lpstr>PowerPoint Presentation</vt:lpstr>
      <vt:lpstr>PowerPoint Presentation</vt:lpstr>
      <vt:lpstr>เอกสารอ้างอิง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บทที่ ๑ </dc:title>
  <dc:creator>FMSXX</dc:creator>
  <cp:lastModifiedBy>PC05</cp:lastModifiedBy>
  <cp:revision>26</cp:revision>
  <dcterms:created xsi:type="dcterms:W3CDTF">2018-12-26T08:12:22Z</dcterms:created>
  <dcterms:modified xsi:type="dcterms:W3CDTF">2024-07-18T01:05:10Z</dcterms:modified>
</cp:coreProperties>
</file>